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5" r:id="rId4"/>
    <p:sldId id="264" r:id="rId5"/>
    <p:sldId id="273" r:id="rId6"/>
    <p:sldId id="260" r:id="rId7"/>
    <p:sldId id="257" r:id="rId8"/>
    <p:sldId id="266" r:id="rId9"/>
    <p:sldId id="261" r:id="rId10"/>
    <p:sldId id="259" r:id="rId11"/>
    <p:sldId id="258" r:id="rId12"/>
    <p:sldId id="267" r:id="rId13"/>
    <p:sldId id="268" r:id="rId14"/>
    <p:sldId id="269" r:id="rId15"/>
    <p:sldId id="270" r:id="rId16"/>
    <p:sldId id="262" r:id="rId17"/>
    <p:sldId id="271"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2AA09BC-5FD5-4BEE-929C-50C1913AD7BE}" type="datetimeFigureOut">
              <a:rPr lang="en-GB" smtClean="0"/>
              <a:t>12/09/2018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88F97C-73D0-473C-88F1-008EB9F684DD}" type="slidenum">
              <a:rPr lang="en-GB" smtClean="0"/>
              <a:t>‹#›</a:t>
            </a:fld>
            <a:endParaRPr lang="en-GB"/>
          </a:p>
        </p:txBody>
      </p:sp>
    </p:spTree>
    <p:extLst>
      <p:ext uri="{BB962C8B-B14F-4D97-AF65-F5344CB8AC3E}">
        <p14:creationId xmlns:p14="http://schemas.microsoft.com/office/powerpoint/2010/main" val="389284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2AA09BC-5FD5-4BEE-929C-50C1913AD7BE}" type="datetimeFigureOut">
              <a:rPr lang="en-GB" smtClean="0"/>
              <a:t>12/09/2018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88F97C-73D0-473C-88F1-008EB9F684DD}" type="slidenum">
              <a:rPr lang="en-GB" smtClean="0"/>
              <a:t>‹#›</a:t>
            </a:fld>
            <a:endParaRPr lang="en-GB"/>
          </a:p>
        </p:txBody>
      </p:sp>
    </p:spTree>
    <p:extLst>
      <p:ext uri="{BB962C8B-B14F-4D97-AF65-F5344CB8AC3E}">
        <p14:creationId xmlns:p14="http://schemas.microsoft.com/office/powerpoint/2010/main" val="1207642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2AA09BC-5FD5-4BEE-929C-50C1913AD7BE}" type="datetimeFigureOut">
              <a:rPr lang="en-GB" smtClean="0"/>
              <a:t>12/09/2018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88F97C-73D0-473C-88F1-008EB9F684DD}" type="slidenum">
              <a:rPr lang="en-GB" smtClean="0"/>
              <a:t>‹#›</a:t>
            </a:fld>
            <a:endParaRPr lang="en-GB"/>
          </a:p>
        </p:txBody>
      </p:sp>
    </p:spTree>
    <p:extLst>
      <p:ext uri="{BB962C8B-B14F-4D97-AF65-F5344CB8AC3E}">
        <p14:creationId xmlns:p14="http://schemas.microsoft.com/office/powerpoint/2010/main" val="216052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2AA09BC-5FD5-4BEE-929C-50C1913AD7BE}" type="datetimeFigureOut">
              <a:rPr lang="en-GB" smtClean="0"/>
              <a:t>12/09/2018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88F97C-73D0-473C-88F1-008EB9F684DD}" type="slidenum">
              <a:rPr lang="en-GB" smtClean="0"/>
              <a:t>‹#›</a:t>
            </a:fld>
            <a:endParaRPr lang="en-GB"/>
          </a:p>
        </p:txBody>
      </p:sp>
    </p:spTree>
    <p:extLst>
      <p:ext uri="{BB962C8B-B14F-4D97-AF65-F5344CB8AC3E}">
        <p14:creationId xmlns:p14="http://schemas.microsoft.com/office/powerpoint/2010/main" val="2587144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AA09BC-5FD5-4BEE-929C-50C1913AD7BE}" type="datetimeFigureOut">
              <a:rPr lang="en-GB" smtClean="0"/>
              <a:t>12/09/2018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88F97C-73D0-473C-88F1-008EB9F684DD}" type="slidenum">
              <a:rPr lang="en-GB" smtClean="0"/>
              <a:t>‹#›</a:t>
            </a:fld>
            <a:endParaRPr lang="en-GB"/>
          </a:p>
        </p:txBody>
      </p:sp>
    </p:spTree>
    <p:extLst>
      <p:ext uri="{BB962C8B-B14F-4D97-AF65-F5344CB8AC3E}">
        <p14:creationId xmlns:p14="http://schemas.microsoft.com/office/powerpoint/2010/main" val="441124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2AA09BC-5FD5-4BEE-929C-50C1913AD7BE}" type="datetimeFigureOut">
              <a:rPr lang="en-GB" smtClean="0"/>
              <a:t>12/09/2018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88F97C-73D0-473C-88F1-008EB9F684DD}" type="slidenum">
              <a:rPr lang="en-GB" smtClean="0"/>
              <a:t>‹#›</a:t>
            </a:fld>
            <a:endParaRPr lang="en-GB"/>
          </a:p>
        </p:txBody>
      </p:sp>
    </p:spTree>
    <p:extLst>
      <p:ext uri="{BB962C8B-B14F-4D97-AF65-F5344CB8AC3E}">
        <p14:creationId xmlns:p14="http://schemas.microsoft.com/office/powerpoint/2010/main" val="574211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2AA09BC-5FD5-4BEE-929C-50C1913AD7BE}" type="datetimeFigureOut">
              <a:rPr lang="en-GB" smtClean="0"/>
              <a:t>12/09/2018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88F97C-73D0-473C-88F1-008EB9F684DD}" type="slidenum">
              <a:rPr lang="en-GB" smtClean="0"/>
              <a:t>‹#›</a:t>
            </a:fld>
            <a:endParaRPr lang="en-GB"/>
          </a:p>
        </p:txBody>
      </p:sp>
    </p:spTree>
    <p:extLst>
      <p:ext uri="{BB962C8B-B14F-4D97-AF65-F5344CB8AC3E}">
        <p14:creationId xmlns:p14="http://schemas.microsoft.com/office/powerpoint/2010/main" val="2183411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2AA09BC-5FD5-4BEE-929C-50C1913AD7BE}" type="datetimeFigureOut">
              <a:rPr lang="en-GB" smtClean="0"/>
              <a:t>12/09/2018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88F97C-73D0-473C-88F1-008EB9F684DD}" type="slidenum">
              <a:rPr lang="en-GB" smtClean="0"/>
              <a:t>‹#›</a:t>
            </a:fld>
            <a:endParaRPr lang="en-GB"/>
          </a:p>
        </p:txBody>
      </p:sp>
    </p:spTree>
    <p:extLst>
      <p:ext uri="{BB962C8B-B14F-4D97-AF65-F5344CB8AC3E}">
        <p14:creationId xmlns:p14="http://schemas.microsoft.com/office/powerpoint/2010/main" val="2821856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AA09BC-5FD5-4BEE-929C-50C1913AD7BE}" type="datetimeFigureOut">
              <a:rPr lang="en-GB" smtClean="0"/>
              <a:t>12/09/2018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88F97C-73D0-473C-88F1-008EB9F684DD}" type="slidenum">
              <a:rPr lang="en-GB" smtClean="0"/>
              <a:t>‹#›</a:t>
            </a:fld>
            <a:endParaRPr lang="en-GB"/>
          </a:p>
        </p:txBody>
      </p:sp>
    </p:spTree>
    <p:extLst>
      <p:ext uri="{BB962C8B-B14F-4D97-AF65-F5344CB8AC3E}">
        <p14:creationId xmlns:p14="http://schemas.microsoft.com/office/powerpoint/2010/main" val="1980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AA09BC-5FD5-4BEE-929C-50C1913AD7BE}" type="datetimeFigureOut">
              <a:rPr lang="en-GB" smtClean="0"/>
              <a:t>12/09/2018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88F97C-73D0-473C-88F1-008EB9F684DD}" type="slidenum">
              <a:rPr lang="en-GB" smtClean="0"/>
              <a:t>‹#›</a:t>
            </a:fld>
            <a:endParaRPr lang="en-GB"/>
          </a:p>
        </p:txBody>
      </p:sp>
    </p:spTree>
    <p:extLst>
      <p:ext uri="{BB962C8B-B14F-4D97-AF65-F5344CB8AC3E}">
        <p14:creationId xmlns:p14="http://schemas.microsoft.com/office/powerpoint/2010/main" val="2845911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AA09BC-5FD5-4BEE-929C-50C1913AD7BE}" type="datetimeFigureOut">
              <a:rPr lang="en-GB" smtClean="0"/>
              <a:t>12/09/2018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88F97C-73D0-473C-88F1-008EB9F684DD}" type="slidenum">
              <a:rPr lang="en-GB" smtClean="0"/>
              <a:t>‹#›</a:t>
            </a:fld>
            <a:endParaRPr lang="en-GB"/>
          </a:p>
        </p:txBody>
      </p:sp>
    </p:spTree>
    <p:extLst>
      <p:ext uri="{BB962C8B-B14F-4D97-AF65-F5344CB8AC3E}">
        <p14:creationId xmlns:p14="http://schemas.microsoft.com/office/powerpoint/2010/main" val="1259464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AA09BC-5FD5-4BEE-929C-50C1913AD7BE}" type="datetimeFigureOut">
              <a:rPr lang="en-GB" smtClean="0"/>
              <a:t>12/09/2018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88F97C-73D0-473C-88F1-008EB9F684DD}" type="slidenum">
              <a:rPr lang="en-GB" smtClean="0"/>
              <a:t>‹#›</a:t>
            </a:fld>
            <a:endParaRPr lang="en-GB"/>
          </a:p>
        </p:txBody>
      </p:sp>
    </p:spTree>
    <p:extLst>
      <p:ext uri="{BB962C8B-B14F-4D97-AF65-F5344CB8AC3E}">
        <p14:creationId xmlns:p14="http://schemas.microsoft.com/office/powerpoint/2010/main" val="1101462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437"/>
            <a:ext cx="9144000" cy="6465126"/>
          </a:xfrm>
          <a:prstGeom prst="rect">
            <a:avLst/>
          </a:prstGeom>
        </p:spPr>
      </p:pic>
      <p:sp>
        <p:nvSpPr>
          <p:cNvPr id="6" name="TextBox 5"/>
          <p:cNvSpPr txBox="1"/>
          <p:nvPr/>
        </p:nvSpPr>
        <p:spPr>
          <a:xfrm>
            <a:off x="2411760" y="548680"/>
            <a:ext cx="4680520" cy="707886"/>
          </a:xfrm>
          <a:prstGeom prst="rect">
            <a:avLst/>
          </a:prstGeom>
          <a:noFill/>
        </p:spPr>
        <p:txBody>
          <a:bodyPr wrap="square" rtlCol="0">
            <a:spAutoFit/>
          </a:bodyPr>
          <a:lstStyle/>
          <a:p>
            <a:pPr algn="ctr"/>
            <a:r>
              <a:rPr lang="en-GB" sz="4000" dirty="0">
                <a:solidFill>
                  <a:schemeClr val="tx2">
                    <a:lumMod val="60000"/>
                    <a:lumOff val="40000"/>
                  </a:schemeClr>
                </a:solidFill>
              </a:rPr>
              <a:t>ChronoScan Profile</a:t>
            </a:r>
          </a:p>
        </p:txBody>
      </p:sp>
      <p:sp>
        <p:nvSpPr>
          <p:cNvPr id="7" name="TextBox 6"/>
          <p:cNvSpPr txBox="1"/>
          <p:nvPr/>
        </p:nvSpPr>
        <p:spPr>
          <a:xfrm>
            <a:off x="461669" y="1617014"/>
            <a:ext cx="7200800" cy="4401205"/>
          </a:xfrm>
          <a:prstGeom prst="rect">
            <a:avLst/>
          </a:prstGeom>
          <a:noFill/>
        </p:spPr>
        <p:txBody>
          <a:bodyPr wrap="square" rtlCol="0">
            <a:spAutoFit/>
          </a:bodyPr>
          <a:lstStyle/>
          <a:p>
            <a:r>
              <a:rPr lang="en-GB" sz="1400" b="1" dirty="0">
                <a:solidFill>
                  <a:srgbClr val="4F81BD"/>
                </a:solidFill>
              </a:rPr>
              <a:t>Established in 1995 in Madrid Spain</a:t>
            </a:r>
            <a:br>
              <a:rPr lang="en-GB" sz="1400" dirty="0">
                <a:solidFill>
                  <a:srgbClr val="4F81BD"/>
                </a:solidFill>
              </a:rPr>
            </a:br>
            <a:endParaRPr lang="en-GB" sz="1400" dirty="0">
              <a:solidFill>
                <a:srgbClr val="4F81BD"/>
              </a:solidFill>
            </a:endParaRPr>
          </a:p>
          <a:p>
            <a:r>
              <a:rPr lang="en-GB" sz="1400" b="1" dirty="0">
                <a:solidFill>
                  <a:srgbClr val="4F81BD"/>
                </a:solidFill>
              </a:rPr>
              <a:t>Expert imaging tools and libraries developers utilising;</a:t>
            </a:r>
          </a:p>
          <a:p>
            <a:pPr marL="285750" indent="-285750">
              <a:buFont typeface="Arial" panose="020B0604020202020204" pitchFamily="34" charset="0"/>
              <a:buChar char="•"/>
            </a:pPr>
            <a:r>
              <a:rPr lang="en-GB" sz="1400" dirty="0" err="1">
                <a:solidFill>
                  <a:srgbClr val="4F81BD"/>
                </a:solidFill>
              </a:rPr>
              <a:t>Pixtools</a:t>
            </a:r>
            <a:r>
              <a:rPr lang="en-GB" sz="1400" dirty="0">
                <a:solidFill>
                  <a:srgbClr val="4F81BD"/>
                </a:solidFill>
              </a:rPr>
              <a:t> Scan/View/IP</a:t>
            </a:r>
          </a:p>
          <a:p>
            <a:pPr marL="285750" indent="-285750">
              <a:buFont typeface="Arial" panose="020B0604020202020204" pitchFamily="34" charset="0"/>
              <a:buChar char="•"/>
            </a:pPr>
            <a:r>
              <a:rPr lang="en-GB" sz="1400" dirty="0">
                <a:solidFill>
                  <a:srgbClr val="4F81BD"/>
                </a:solidFill>
              </a:rPr>
              <a:t>Pegasus/</a:t>
            </a:r>
            <a:r>
              <a:rPr lang="en-GB" sz="1400" dirty="0" err="1">
                <a:solidFill>
                  <a:srgbClr val="4F81BD"/>
                </a:solidFill>
              </a:rPr>
              <a:t>Accusoft</a:t>
            </a:r>
            <a:endParaRPr lang="en-GB" sz="1400" dirty="0">
              <a:solidFill>
                <a:srgbClr val="4F81BD"/>
              </a:solidFill>
            </a:endParaRPr>
          </a:p>
          <a:p>
            <a:pPr marL="285750" indent="-285750">
              <a:buFont typeface="Arial" panose="020B0604020202020204" pitchFamily="34" charset="0"/>
              <a:buChar char="•"/>
            </a:pPr>
            <a:r>
              <a:rPr lang="en-GB" sz="1400" dirty="0">
                <a:solidFill>
                  <a:srgbClr val="4F81BD"/>
                </a:solidFill>
              </a:rPr>
              <a:t>Nuance (</a:t>
            </a:r>
            <a:r>
              <a:rPr lang="en-GB" sz="1400" dirty="0" err="1">
                <a:solidFill>
                  <a:srgbClr val="4F81BD"/>
                </a:solidFill>
              </a:rPr>
              <a:t>Omnipage</a:t>
            </a:r>
            <a:r>
              <a:rPr lang="en-GB" sz="1400" dirty="0">
                <a:solidFill>
                  <a:srgbClr val="4F81BD"/>
                </a:solidFill>
              </a:rPr>
              <a:t>)</a:t>
            </a:r>
          </a:p>
          <a:p>
            <a:pPr marL="285750" indent="-285750">
              <a:buFont typeface="Arial" panose="020B0604020202020204" pitchFamily="34" charset="0"/>
              <a:buChar char="•"/>
            </a:pPr>
            <a:r>
              <a:rPr lang="en-GB" sz="1400" dirty="0" err="1">
                <a:solidFill>
                  <a:srgbClr val="4F81BD"/>
                </a:solidFill>
              </a:rPr>
              <a:t>NicomSoft</a:t>
            </a:r>
            <a:r>
              <a:rPr lang="en-GB" sz="1400" dirty="0">
                <a:solidFill>
                  <a:srgbClr val="4F81BD"/>
                </a:solidFill>
              </a:rPr>
              <a:t>, </a:t>
            </a:r>
            <a:r>
              <a:rPr lang="en-GB" sz="1400" dirty="0" err="1">
                <a:solidFill>
                  <a:srgbClr val="4F81BD"/>
                </a:solidFill>
              </a:rPr>
              <a:t>Softek</a:t>
            </a:r>
            <a:endParaRPr lang="en-GB" sz="1400" dirty="0">
              <a:solidFill>
                <a:srgbClr val="4F81BD"/>
              </a:solidFill>
            </a:endParaRPr>
          </a:p>
          <a:p>
            <a:pPr marL="285750" indent="-285750">
              <a:buFont typeface="Arial" panose="020B0604020202020204" pitchFamily="34" charset="0"/>
              <a:buChar char="•"/>
            </a:pPr>
            <a:r>
              <a:rPr lang="en-GB" sz="1400" dirty="0" err="1">
                <a:solidFill>
                  <a:srgbClr val="4F81BD"/>
                </a:solidFill>
              </a:rPr>
              <a:t>Atalasoft</a:t>
            </a:r>
            <a:r>
              <a:rPr lang="en-GB" sz="1400" dirty="0">
                <a:solidFill>
                  <a:srgbClr val="4F81BD"/>
                </a:solidFill>
              </a:rPr>
              <a:t>, PDF4NET, </a:t>
            </a:r>
            <a:r>
              <a:rPr lang="en-GB" sz="1400" dirty="0" err="1">
                <a:solidFill>
                  <a:srgbClr val="4F81BD"/>
                </a:solidFill>
              </a:rPr>
              <a:t>pdflibs</a:t>
            </a:r>
            <a:r>
              <a:rPr lang="en-GB" sz="1400" dirty="0">
                <a:solidFill>
                  <a:srgbClr val="4F81BD"/>
                </a:solidFill>
              </a:rPr>
              <a:t>,</a:t>
            </a:r>
          </a:p>
          <a:p>
            <a:pPr marL="285750" indent="-285750">
              <a:buFont typeface="Arial" panose="020B0604020202020204" pitchFamily="34" charset="0"/>
              <a:buChar char="•"/>
            </a:pPr>
            <a:r>
              <a:rPr lang="en-GB" sz="1400" dirty="0">
                <a:solidFill>
                  <a:srgbClr val="4F81BD"/>
                </a:solidFill>
              </a:rPr>
              <a:t>We also work with open technologies like </a:t>
            </a:r>
            <a:r>
              <a:rPr lang="en-GB" sz="1400" dirty="0" err="1">
                <a:solidFill>
                  <a:srgbClr val="4F81BD"/>
                </a:solidFill>
              </a:rPr>
              <a:t>OpenCV</a:t>
            </a:r>
            <a:r>
              <a:rPr lang="en-GB" sz="1400" dirty="0">
                <a:solidFill>
                  <a:srgbClr val="4F81BD"/>
                </a:solidFill>
              </a:rPr>
              <a:t>, Tesseract, etc.</a:t>
            </a:r>
          </a:p>
          <a:p>
            <a:br>
              <a:rPr lang="en-GB" sz="1400" dirty="0">
                <a:solidFill>
                  <a:srgbClr val="4F81BD"/>
                </a:solidFill>
              </a:rPr>
            </a:br>
            <a:r>
              <a:rPr lang="en-GB" sz="1400" b="1" dirty="0">
                <a:solidFill>
                  <a:srgbClr val="4F81BD"/>
                </a:solidFill>
              </a:rPr>
              <a:t>Our primary development platform is VC++, also we work in Java, NET, VB</a:t>
            </a:r>
          </a:p>
          <a:p>
            <a:endParaRPr lang="en-GB" sz="1400" dirty="0">
              <a:solidFill>
                <a:srgbClr val="4F81BD"/>
              </a:solidFill>
            </a:endParaRPr>
          </a:p>
          <a:p>
            <a:r>
              <a:rPr lang="en-GB" sz="1400" b="1" dirty="0">
                <a:solidFill>
                  <a:srgbClr val="4F81BD"/>
                </a:solidFill>
              </a:rPr>
              <a:t>Own intellectual property developed for;</a:t>
            </a:r>
            <a:endParaRPr lang="en-GB" sz="1400" dirty="0">
              <a:solidFill>
                <a:srgbClr val="4F81BD"/>
              </a:solidFill>
            </a:endParaRPr>
          </a:p>
          <a:p>
            <a:pPr marL="285750" indent="-285750">
              <a:buFont typeface="Arial" panose="020B0604020202020204" pitchFamily="34" charset="0"/>
              <a:buChar char="•"/>
            </a:pPr>
            <a:r>
              <a:rPr lang="en-GB" sz="1400" dirty="0">
                <a:solidFill>
                  <a:srgbClr val="4F81BD"/>
                </a:solidFill>
              </a:rPr>
              <a:t>IDR - Intelligent Document Recognition</a:t>
            </a:r>
          </a:p>
          <a:p>
            <a:pPr marL="285750" indent="-285750">
              <a:buFont typeface="Arial" panose="020B0604020202020204" pitchFamily="34" charset="0"/>
              <a:buChar char="•"/>
            </a:pPr>
            <a:r>
              <a:rPr lang="en-GB" sz="1400" dirty="0">
                <a:solidFill>
                  <a:srgbClr val="4F81BD"/>
                </a:solidFill>
              </a:rPr>
              <a:t>Template matching</a:t>
            </a:r>
          </a:p>
          <a:p>
            <a:pPr marL="285750" indent="-285750">
              <a:buFont typeface="Arial" panose="020B0604020202020204" pitchFamily="34" charset="0"/>
              <a:buChar char="•"/>
            </a:pPr>
            <a:r>
              <a:rPr lang="en-GB" sz="1400" dirty="0">
                <a:solidFill>
                  <a:srgbClr val="4F81BD"/>
                </a:solidFill>
              </a:rPr>
              <a:t>Zonal matching</a:t>
            </a:r>
          </a:p>
          <a:p>
            <a:pPr marL="285750" indent="-285750">
              <a:buFont typeface="Arial" panose="020B0604020202020204" pitchFamily="34" charset="0"/>
              <a:buChar char="•"/>
            </a:pPr>
            <a:r>
              <a:rPr lang="en-GB" sz="1400" dirty="0">
                <a:solidFill>
                  <a:srgbClr val="4F81BD"/>
                </a:solidFill>
              </a:rPr>
              <a:t>Offset/rotation detection (2D/3D)</a:t>
            </a:r>
          </a:p>
          <a:p>
            <a:pPr marL="285750" indent="-285750">
              <a:buFont typeface="Arial" panose="020B0604020202020204" pitchFamily="34" charset="0"/>
              <a:buChar char="•"/>
            </a:pPr>
            <a:r>
              <a:rPr lang="en-GB" sz="1400" dirty="0">
                <a:solidFill>
                  <a:srgbClr val="4F81BD"/>
                </a:solidFill>
              </a:rPr>
              <a:t>Fuzzy searches</a:t>
            </a:r>
          </a:p>
          <a:p>
            <a:pPr marL="285750" indent="-285750">
              <a:buFont typeface="Arial" panose="020B0604020202020204" pitchFamily="34" charset="0"/>
              <a:buChar char="•"/>
            </a:pPr>
            <a:r>
              <a:rPr lang="en-GB" sz="1400" dirty="0">
                <a:solidFill>
                  <a:srgbClr val="4F81BD"/>
                </a:solidFill>
              </a:rPr>
              <a:t>Line item extraction and content decomposition</a:t>
            </a:r>
          </a:p>
          <a:p>
            <a:pPr marL="285750" indent="-285750">
              <a:buFont typeface="Arial" panose="020B0604020202020204" pitchFamily="34" charset="0"/>
              <a:buChar char="•"/>
            </a:pPr>
            <a:r>
              <a:rPr lang="en-GB" sz="1400" dirty="0">
                <a:solidFill>
                  <a:srgbClr val="4F81BD"/>
                </a:solidFill>
              </a:rPr>
              <a:t>Intelligent Tag and data matching</a:t>
            </a:r>
          </a:p>
        </p:txBody>
      </p:sp>
    </p:spTree>
    <p:extLst>
      <p:ext uri="{BB962C8B-B14F-4D97-AF65-F5344CB8AC3E}">
        <p14:creationId xmlns:p14="http://schemas.microsoft.com/office/powerpoint/2010/main" val="1648001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437"/>
            <a:ext cx="9144000" cy="6465126"/>
          </a:xfrm>
          <a:prstGeom prst="rect">
            <a:avLst/>
          </a:prstGeom>
        </p:spPr>
      </p:pic>
      <p:sp>
        <p:nvSpPr>
          <p:cNvPr id="6" name="TextBox 5"/>
          <p:cNvSpPr txBox="1"/>
          <p:nvPr/>
        </p:nvSpPr>
        <p:spPr>
          <a:xfrm>
            <a:off x="2411760" y="188640"/>
            <a:ext cx="4680520" cy="707886"/>
          </a:xfrm>
          <a:prstGeom prst="rect">
            <a:avLst/>
          </a:prstGeom>
          <a:noFill/>
        </p:spPr>
        <p:txBody>
          <a:bodyPr wrap="square" rtlCol="0">
            <a:spAutoFit/>
          </a:bodyPr>
          <a:lstStyle/>
          <a:p>
            <a:pPr algn="ctr"/>
            <a:r>
              <a:rPr lang="en-GB" sz="4000" dirty="0">
                <a:solidFill>
                  <a:schemeClr val="tx2">
                    <a:lumMod val="60000"/>
                    <a:lumOff val="40000"/>
                  </a:schemeClr>
                </a:solidFill>
              </a:rPr>
              <a:t>ChronoScan Features</a:t>
            </a:r>
          </a:p>
        </p:txBody>
      </p:sp>
      <p:sp>
        <p:nvSpPr>
          <p:cNvPr id="2" name="TextBox 1"/>
          <p:cNvSpPr txBox="1"/>
          <p:nvPr/>
        </p:nvSpPr>
        <p:spPr>
          <a:xfrm>
            <a:off x="2519772" y="1124744"/>
            <a:ext cx="4464496" cy="584775"/>
          </a:xfrm>
          <a:prstGeom prst="rect">
            <a:avLst/>
          </a:prstGeom>
          <a:noFill/>
        </p:spPr>
        <p:txBody>
          <a:bodyPr wrap="square" rtlCol="0">
            <a:spAutoFit/>
          </a:bodyPr>
          <a:lstStyle/>
          <a:p>
            <a:pPr algn="ctr"/>
            <a:r>
              <a:rPr lang="en-GB" sz="3200" dirty="0">
                <a:solidFill>
                  <a:schemeClr val="tx2">
                    <a:lumMod val="60000"/>
                    <a:lumOff val="40000"/>
                  </a:schemeClr>
                </a:solidFill>
              </a:rPr>
              <a:t>Table/Line Item dismount</a:t>
            </a:r>
          </a:p>
        </p:txBody>
      </p:sp>
      <p:sp>
        <p:nvSpPr>
          <p:cNvPr id="3" name="TextBox 2"/>
          <p:cNvSpPr txBox="1"/>
          <p:nvPr/>
        </p:nvSpPr>
        <p:spPr>
          <a:xfrm>
            <a:off x="611560" y="1988840"/>
            <a:ext cx="7992888" cy="1015663"/>
          </a:xfrm>
          <a:prstGeom prst="rect">
            <a:avLst/>
          </a:prstGeom>
          <a:noFill/>
        </p:spPr>
        <p:txBody>
          <a:bodyPr wrap="square" rtlCol="0">
            <a:spAutoFit/>
          </a:bodyPr>
          <a:lstStyle/>
          <a:p>
            <a:r>
              <a:rPr lang="en-GB" sz="1400" dirty="0">
                <a:solidFill>
                  <a:srgbClr val="4F81BD"/>
                </a:solidFill>
              </a:rPr>
              <a:t>ChronoScan has the ability to perform data extraction from complex tables or line item data.</a:t>
            </a:r>
          </a:p>
          <a:p>
            <a:r>
              <a:rPr lang="en-GB" sz="1400" dirty="0">
                <a:solidFill>
                  <a:srgbClr val="4F81BD"/>
                </a:solidFill>
              </a:rPr>
              <a:t>We have built numerous tools and functions that allow us to capture, extract and manipulate data from almost any type of table and can do so across multiple pages even where the table position changes. </a:t>
            </a:r>
          </a:p>
          <a:p>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147" y="3479085"/>
            <a:ext cx="3905250"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5601" y="4581128"/>
            <a:ext cx="4430824" cy="1169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9380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437"/>
            <a:ext cx="9144000" cy="6465126"/>
          </a:xfrm>
          <a:prstGeom prst="rect">
            <a:avLst/>
          </a:prstGeom>
        </p:spPr>
      </p:pic>
      <p:sp>
        <p:nvSpPr>
          <p:cNvPr id="6" name="TextBox 5"/>
          <p:cNvSpPr txBox="1"/>
          <p:nvPr/>
        </p:nvSpPr>
        <p:spPr>
          <a:xfrm>
            <a:off x="2411760" y="188640"/>
            <a:ext cx="4680520" cy="707886"/>
          </a:xfrm>
          <a:prstGeom prst="rect">
            <a:avLst/>
          </a:prstGeom>
          <a:noFill/>
        </p:spPr>
        <p:txBody>
          <a:bodyPr wrap="square" rtlCol="0">
            <a:spAutoFit/>
          </a:bodyPr>
          <a:lstStyle/>
          <a:p>
            <a:pPr algn="ctr"/>
            <a:r>
              <a:rPr lang="en-GB" sz="4000" dirty="0">
                <a:solidFill>
                  <a:schemeClr val="tx2">
                    <a:lumMod val="60000"/>
                    <a:lumOff val="40000"/>
                  </a:schemeClr>
                </a:solidFill>
              </a:rPr>
              <a:t>ChronoScan Features</a:t>
            </a:r>
          </a:p>
        </p:txBody>
      </p:sp>
      <p:sp>
        <p:nvSpPr>
          <p:cNvPr id="2" name="TextBox 1"/>
          <p:cNvSpPr txBox="1"/>
          <p:nvPr/>
        </p:nvSpPr>
        <p:spPr>
          <a:xfrm>
            <a:off x="2519772" y="1124744"/>
            <a:ext cx="4464496" cy="584775"/>
          </a:xfrm>
          <a:prstGeom prst="rect">
            <a:avLst/>
          </a:prstGeom>
          <a:noFill/>
        </p:spPr>
        <p:txBody>
          <a:bodyPr wrap="square" rtlCol="0">
            <a:spAutoFit/>
          </a:bodyPr>
          <a:lstStyle/>
          <a:p>
            <a:pPr algn="ctr"/>
            <a:r>
              <a:rPr lang="en-GB" sz="3200" dirty="0">
                <a:solidFill>
                  <a:schemeClr val="tx2">
                    <a:lumMod val="60000"/>
                    <a:lumOff val="40000"/>
                  </a:schemeClr>
                </a:solidFill>
              </a:rPr>
              <a:t>Database Connectivity</a:t>
            </a:r>
          </a:p>
        </p:txBody>
      </p:sp>
      <p:sp>
        <p:nvSpPr>
          <p:cNvPr id="3" name="TextBox 2"/>
          <p:cNvSpPr txBox="1"/>
          <p:nvPr/>
        </p:nvSpPr>
        <p:spPr>
          <a:xfrm>
            <a:off x="611560" y="1844824"/>
            <a:ext cx="7992888" cy="1661993"/>
          </a:xfrm>
          <a:prstGeom prst="rect">
            <a:avLst/>
          </a:prstGeom>
          <a:noFill/>
        </p:spPr>
        <p:txBody>
          <a:bodyPr wrap="square" rtlCol="0">
            <a:spAutoFit/>
          </a:bodyPr>
          <a:lstStyle/>
          <a:p>
            <a:r>
              <a:rPr lang="en-GB" sz="1400" dirty="0">
                <a:solidFill>
                  <a:srgbClr val="4F81BD"/>
                </a:solidFill>
              </a:rPr>
              <a:t>ChronoScan provides a number of different ways to utilise databases such as;</a:t>
            </a:r>
          </a:p>
          <a:p>
            <a:endParaRPr lang="en-GB" sz="1400" dirty="0">
              <a:solidFill>
                <a:srgbClr val="4F81BD"/>
              </a:solidFill>
            </a:endParaRPr>
          </a:p>
          <a:p>
            <a:pPr marL="285750" indent="-285750">
              <a:buFont typeface="Arial" panose="020B0604020202020204" pitchFamily="34" charset="0"/>
              <a:buChar char="•"/>
            </a:pPr>
            <a:r>
              <a:rPr lang="en-GB" sz="1400" dirty="0">
                <a:solidFill>
                  <a:srgbClr val="4F81BD"/>
                </a:solidFill>
              </a:rPr>
              <a:t>Use of a database for verification</a:t>
            </a:r>
          </a:p>
          <a:p>
            <a:pPr marL="285750" indent="-285750">
              <a:buFont typeface="Arial" panose="020B0604020202020204" pitchFamily="34" charset="0"/>
              <a:buChar char="•"/>
            </a:pPr>
            <a:r>
              <a:rPr lang="en-GB" sz="1400" dirty="0">
                <a:solidFill>
                  <a:srgbClr val="4F81BD"/>
                </a:solidFill>
              </a:rPr>
              <a:t>Bi directional lookup/data transfer during document processing</a:t>
            </a:r>
          </a:p>
          <a:p>
            <a:pPr marL="285750" indent="-285750">
              <a:buFont typeface="Arial" panose="020B0604020202020204" pitchFamily="34" charset="0"/>
              <a:buChar char="•"/>
            </a:pPr>
            <a:r>
              <a:rPr lang="en-GB" sz="1400" dirty="0" err="1">
                <a:solidFill>
                  <a:srgbClr val="4F81BD"/>
                </a:solidFill>
              </a:rPr>
              <a:t>Databound</a:t>
            </a:r>
            <a:r>
              <a:rPr lang="en-GB" sz="1400" dirty="0">
                <a:solidFill>
                  <a:srgbClr val="4F81BD"/>
                </a:solidFill>
              </a:rPr>
              <a:t> lookup lists</a:t>
            </a:r>
          </a:p>
          <a:p>
            <a:pPr marL="285750" indent="-285750">
              <a:buFont typeface="Arial" panose="020B0604020202020204" pitchFamily="34" charset="0"/>
              <a:buChar char="•"/>
            </a:pPr>
            <a:r>
              <a:rPr lang="en-GB" sz="1400" dirty="0">
                <a:solidFill>
                  <a:srgbClr val="4F81BD"/>
                </a:solidFill>
              </a:rPr>
              <a:t>Data export of extracted data</a:t>
            </a:r>
          </a:p>
          <a:p>
            <a:pPr marL="285750" indent="-285750">
              <a:buFont typeface="Arial" panose="020B0604020202020204" pitchFamily="34" charset="0"/>
              <a:buChar char="•"/>
            </a:pP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3196612"/>
            <a:ext cx="3965426" cy="2752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57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437"/>
            <a:ext cx="9144000" cy="6465126"/>
          </a:xfrm>
          <a:prstGeom prst="rect">
            <a:avLst/>
          </a:prstGeom>
        </p:spPr>
      </p:pic>
      <p:sp>
        <p:nvSpPr>
          <p:cNvPr id="6" name="TextBox 5"/>
          <p:cNvSpPr txBox="1"/>
          <p:nvPr/>
        </p:nvSpPr>
        <p:spPr>
          <a:xfrm>
            <a:off x="2411760" y="188640"/>
            <a:ext cx="4680520" cy="707886"/>
          </a:xfrm>
          <a:prstGeom prst="rect">
            <a:avLst/>
          </a:prstGeom>
          <a:noFill/>
        </p:spPr>
        <p:txBody>
          <a:bodyPr wrap="square" rtlCol="0">
            <a:spAutoFit/>
          </a:bodyPr>
          <a:lstStyle/>
          <a:p>
            <a:pPr algn="ctr"/>
            <a:r>
              <a:rPr lang="en-GB" sz="4000" dirty="0">
                <a:solidFill>
                  <a:schemeClr val="tx2">
                    <a:lumMod val="60000"/>
                    <a:lumOff val="40000"/>
                  </a:schemeClr>
                </a:solidFill>
              </a:rPr>
              <a:t>ChronoScan Features</a:t>
            </a:r>
          </a:p>
        </p:txBody>
      </p:sp>
      <p:sp>
        <p:nvSpPr>
          <p:cNvPr id="2" name="TextBox 1"/>
          <p:cNvSpPr txBox="1"/>
          <p:nvPr/>
        </p:nvSpPr>
        <p:spPr>
          <a:xfrm>
            <a:off x="2519772" y="1124744"/>
            <a:ext cx="4464496" cy="584775"/>
          </a:xfrm>
          <a:prstGeom prst="rect">
            <a:avLst/>
          </a:prstGeom>
          <a:noFill/>
        </p:spPr>
        <p:txBody>
          <a:bodyPr wrap="square" rtlCol="0">
            <a:spAutoFit/>
          </a:bodyPr>
          <a:lstStyle/>
          <a:p>
            <a:pPr algn="ctr"/>
            <a:r>
              <a:rPr lang="en-GB" sz="3200" dirty="0">
                <a:solidFill>
                  <a:schemeClr val="tx2">
                    <a:lumMod val="60000"/>
                    <a:lumOff val="40000"/>
                  </a:schemeClr>
                </a:solidFill>
              </a:rPr>
              <a:t>Barcode Reading</a:t>
            </a:r>
          </a:p>
        </p:txBody>
      </p:sp>
      <p:sp>
        <p:nvSpPr>
          <p:cNvPr id="3" name="TextBox 2"/>
          <p:cNvSpPr txBox="1"/>
          <p:nvPr/>
        </p:nvSpPr>
        <p:spPr>
          <a:xfrm>
            <a:off x="431540" y="2167116"/>
            <a:ext cx="3960440" cy="2523768"/>
          </a:xfrm>
          <a:prstGeom prst="rect">
            <a:avLst/>
          </a:prstGeom>
          <a:noFill/>
        </p:spPr>
        <p:txBody>
          <a:bodyPr wrap="square" rtlCol="0">
            <a:spAutoFit/>
          </a:bodyPr>
          <a:lstStyle/>
          <a:p>
            <a:r>
              <a:rPr lang="en-GB" sz="1400" dirty="0">
                <a:solidFill>
                  <a:srgbClr val="4F81BD"/>
                </a:solidFill>
              </a:rPr>
              <a:t>ChronoScan is able to read most of the common 1D and 2D barcode </a:t>
            </a:r>
            <a:r>
              <a:rPr lang="en-GB" sz="1400" dirty="0" err="1">
                <a:solidFill>
                  <a:srgbClr val="4F81BD"/>
                </a:solidFill>
              </a:rPr>
              <a:t>symbologies</a:t>
            </a:r>
            <a:endParaRPr lang="en-GB" sz="1400" dirty="0">
              <a:solidFill>
                <a:srgbClr val="4F81BD"/>
              </a:solidFill>
            </a:endParaRPr>
          </a:p>
          <a:p>
            <a:endParaRPr lang="en-GB" sz="1400" dirty="0">
              <a:solidFill>
                <a:srgbClr val="4F81BD"/>
              </a:solidFill>
            </a:endParaRPr>
          </a:p>
          <a:p>
            <a:pPr marL="285750" indent="-285750">
              <a:buFont typeface="Arial" panose="020B0604020202020204" pitchFamily="34" charset="0"/>
              <a:buChar char="•"/>
            </a:pPr>
            <a:r>
              <a:rPr lang="en-GB" sz="1400" dirty="0">
                <a:solidFill>
                  <a:srgbClr val="4F81BD"/>
                </a:solidFill>
              </a:rPr>
              <a:t>Multiple barcodes and </a:t>
            </a:r>
            <a:r>
              <a:rPr lang="en-GB" sz="1400" dirty="0" err="1">
                <a:solidFill>
                  <a:srgbClr val="4F81BD"/>
                </a:solidFill>
              </a:rPr>
              <a:t>symbologies</a:t>
            </a:r>
            <a:r>
              <a:rPr lang="en-GB" sz="1400" dirty="0">
                <a:solidFill>
                  <a:srgbClr val="4F81BD"/>
                </a:solidFill>
              </a:rPr>
              <a:t> per page/document supported</a:t>
            </a:r>
          </a:p>
          <a:p>
            <a:pPr marL="285750" indent="-285750">
              <a:buFont typeface="Arial" panose="020B0604020202020204" pitchFamily="34" charset="0"/>
              <a:buChar char="•"/>
            </a:pPr>
            <a:r>
              <a:rPr lang="en-GB" sz="1400" dirty="0">
                <a:solidFill>
                  <a:srgbClr val="4F81BD"/>
                </a:solidFill>
              </a:rPr>
              <a:t>Reading can be filtered by pattern and/or area</a:t>
            </a:r>
          </a:p>
          <a:p>
            <a:pPr marL="285750" indent="-285750">
              <a:buFont typeface="Arial" panose="020B0604020202020204" pitchFamily="34" charset="0"/>
              <a:buChar char="•"/>
            </a:pPr>
            <a:r>
              <a:rPr lang="en-GB" sz="1400" dirty="0">
                <a:solidFill>
                  <a:srgbClr val="4F81BD"/>
                </a:solidFill>
              </a:rPr>
              <a:t>Barcodes may be used for data capture and/or document splitting/sorting </a:t>
            </a:r>
          </a:p>
          <a:p>
            <a:pPr marL="285750" indent="-285750">
              <a:buFont typeface="Arial" panose="020B0604020202020204" pitchFamily="34" charset="0"/>
              <a:buChar char="•"/>
            </a:pPr>
            <a:r>
              <a:rPr lang="en-GB" sz="1400" dirty="0">
                <a:solidFill>
                  <a:srgbClr val="4F81BD"/>
                </a:solidFill>
              </a:rPr>
              <a:t>Barcodes may also be used to trigger other action i.e. VB Script</a:t>
            </a:r>
          </a:p>
          <a:p>
            <a:pPr marL="285750" indent="-285750">
              <a:buFont typeface="Arial" panose="020B0604020202020204" pitchFamily="34" charset="0"/>
              <a:buChar char="•"/>
            </a:pP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167116"/>
            <a:ext cx="3960440" cy="363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3995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437"/>
            <a:ext cx="9144000" cy="6465126"/>
          </a:xfrm>
          <a:prstGeom prst="rect">
            <a:avLst/>
          </a:prstGeom>
        </p:spPr>
      </p:pic>
      <p:sp>
        <p:nvSpPr>
          <p:cNvPr id="6" name="TextBox 5"/>
          <p:cNvSpPr txBox="1"/>
          <p:nvPr/>
        </p:nvSpPr>
        <p:spPr>
          <a:xfrm>
            <a:off x="2411760" y="188640"/>
            <a:ext cx="4680520" cy="707886"/>
          </a:xfrm>
          <a:prstGeom prst="rect">
            <a:avLst/>
          </a:prstGeom>
          <a:noFill/>
        </p:spPr>
        <p:txBody>
          <a:bodyPr wrap="square" rtlCol="0">
            <a:spAutoFit/>
          </a:bodyPr>
          <a:lstStyle/>
          <a:p>
            <a:pPr algn="ctr"/>
            <a:r>
              <a:rPr lang="en-GB" sz="4000" dirty="0">
                <a:solidFill>
                  <a:schemeClr val="tx2">
                    <a:lumMod val="60000"/>
                    <a:lumOff val="40000"/>
                  </a:schemeClr>
                </a:solidFill>
              </a:rPr>
              <a:t>ChronoScan Features</a:t>
            </a:r>
          </a:p>
        </p:txBody>
      </p:sp>
      <p:sp>
        <p:nvSpPr>
          <p:cNvPr id="2" name="TextBox 1"/>
          <p:cNvSpPr txBox="1"/>
          <p:nvPr/>
        </p:nvSpPr>
        <p:spPr>
          <a:xfrm>
            <a:off x="2519772" y="1124744"/>
            <a:ext cx="4464496" cy="584775"/>
          </a:xfrm>
          <a:prstGeom prst="rect">
            <a:avLst/>
          </a:prstGeom>
          <a:noFill/>
        </p:spPr>
        <p:txBody>
          <a:bodyPr wrap="square" rtlCol="0">
            <a:spAutoFit/>
          </a:bodyPr>
          <a:lstStyle/>
          <a:p>
            <a:pPr algn="ctr"/>
            <a:r>
              <a:rPr lang="en-GB" sz="3200" dirty="0" err="1">
                <a:solidFill>
                  <a:schemeClr val="tx2">
                    <a:lumMod val="60000"/>
                    <a:lumOff val="40000"/>
                  </a:schemeClr>
                </a:solidFill>
              </a:rPr>
              <a:t>HotFolders</a:t>
            </a:r>
            <a:endParaRPr lang="en-GB" sz="3200" dirty="0">
              <a:solidFill>
                <a:schemeClr val="tx2">
                  <a:lumMod val="60000"/>
                  <a:lumOff val="40000"/>
                </a:schemeClr>
              </a:solidFill>
            </a:endParaRPr>
          </a:p>
        </p:txBody>
      </p:sp>
      <p:sp>
        <p:nvSpPr>
          <p:cNvPr id="3" name="TextBox 2"/>
          <p:cNvSpPr txBox="1"/>
          <p:nvPr/>
        </p:nvSpPr>
        <p:spPr>
          <a:xfrm>
            <a:off x="179512" y="2167116"/>
            <a:ext cx="4212468" cy="2954655"/>
          </a:xfrm>
          <a:prstGeom prst="rect">
            <a:avLst/>
          </a:prstGeom>
          <a:noFill/>
        </p:spPr>
        <p:txBody>
          <a:bodyPr wrap="square" rtlCol="0">
            <a:spAutoFit/>
          </a:bodyPr>
          <a:lstStyle/>
          <a:p>
            <a:r>
              <a:rPr lang="en-GB" sz="1400" dirty="0" err="1">
                <a:solidFill>
                  <a:srgbClr val="4F81BD"/>
                </a:solidFill>
              </a:rPr>
              <a:t>HotFolders</a:t>
            </a:r>
            <a:r>
              <a:rPr lang="en-GB" sz="1400" dirty="0">
                <a:solidFill>
                  <a:srgbClr val="4F81BD"/>
                </a:solidFill>
              </a:rPr>
              <a:t> provide a mechanism to automate a ChronoScan workflow  from import to export in a completely unattended process</a:t>
            </a:r>
          </a:p>
          <a:p>
            <a:endParaRPr lang="en-GB" sz="1400" dirty="0">
              <a:solidFill>
                <a:srgbClr val="4F81BD"/>
              </a:solidFill>
            </a:endParaRPr>
          </a:p>
          <a:p>
            <a:pPr marL="285750" indent="-285750">
              <a:buFont typeface="Arial" panose="020B0604020202020204" pitchFamily="34" charset="0"/>
              <a:buChar char="•"/>
            </a:pPr>
            <a:r>
              <a:rPr lang="en-GB" sz="1400" dirty="0" err="1">
                <a:solidFill>
                  <a:srgbClr val="4F81BD"/>
                </a:solidFill>
              </a:rPr>
              <a:t>HotFolders</a:t>
            </a:r>
            <a:r>
              <a:rPr lang="en-GB" sz="1400" dirty="0">
                <a:solidFill>
                  <a:srgbClr val="4F81BD"/>
                </a:solidFill>
              </a:rPr>
              <a:t> provide for device without TWAIN drivers such as some network scanners and MFD’s</a:t>
            </a:r>
          </a:p>
          <a:p>
            <a:pPr marL="285750" indent="-285750">
              <a:buFont typeface="Arial" panose="020B0604020202020204" pitchFamily="34" charset="0"/>
              <a:buChar char="•"/>
            </a:pPr>
            <a:r>
              <a:rPr lang="en-GB" sz="1400" dirty="0" err="1">
                <a:solidFill>
                  <a:srgbClr val="4F81BD"/>
                </a:solidFill>
              </a:rPr>
              <a:t>HotFolder</a:t>
            </a:r>
            <a:r>
              <a:rPr lang="en-GB" sz="1400" dirty="0">
                <a:solidFill>
                  <a:srgbClr val="4F81BD"/>
                </a:solidFill>
              </a:rPr>
              <a:t> can receive files from another business process i.e. a PDF print spool</a:t>
            </a:r>
          </a:p>
          <a:p>
            <a:pPr marL="285750" indent="-285750">
              <a:buFont typeface="Arial" panose="020B0604020202020204" pitchFamily="34" charset="0"/>
              <a:buChar char="•"/>
            </a:pPr>
            <a:r>
              <a:rPr lang="en-GB" sz="1400" dirty="0">
                <a:solidFill>
                  <a:srgbClr val="4F81BD"/>
                </a:solidFill>
              </a:rPr>
              <a:t>Multiple </a:t>
            </a:r>
            <a:r>
              <a:rPr lang="en-GB" sz="1400" dirty="0" err="1">
                <a:solidFill>
                  <a:srgbClr val="4F81BD"/>
                </a:solidFill>
              </a:rPr>
              <a:t>hotfolders</a:t>
            </a:r>
            <a:r>
              <a:rPr lang="en-GB" sz="1400" dirty="0">
                <a:solidFill>
                  <a:srgbClr val="4F81BD"/>
                </a:solidFill>
              </a:rPr>
              <a:t> can be defined running different applications</a:t>
            </a:r>
          </a:p>
          <a:p>
            <a:pPr marL="285750" indent="-285750">
              <a:buFont typeface="Arial" panose="020B0604020202020204" pitchFamily="34" charset="0"/>
              <a:buChar char="•"/>
            </a:pPr>
            <a:r>
              <a:rPr lang="en-GB" sz="1400" dirty="0" err="1">
                <a:solidFill>
                  <a:srgbClr val="4F81BD"/>
                </a:solidFill>
              </a:rPr>
              <a:t>HotFolders</a:t>
            </a:r>
            <a:r>
              <a:rPr lang="en-GB" sz="1400" dirty="0">
                <a:solidFill>
                  <a:srgbClr val="4F81BD"/>
                </a:solidFill>
              </a:rPr>
              <a:t> may be scheduled to run at specific times</a:t>
            </a:r>
          </a:p>
          <a:p>
            <a:pPr marL="285750" indent="-285750">
              <a:buFont typeface="Arial" panose="020B0604020202020204" pitchFamily="34" charset="0"/>
              <a:buChar char="•"/>
            </a:pPr>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115" y="1916832"/>
            <a:ext cx="4200128" cy="4173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1221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437"/>
            <a:ext cx="9144000" cy="6465126"/>
          </a:xfrm>
          <a:prstGeom prst="rect">
            <a:avLst/>
          </a:prstGeom>
        </p:spPr>
      </p:pic>
      <p:sp>
        <p:nvSpPr>
          <p:cNvPr id="6" name="TextBox 5"/>
          <p:cNvSpPr txBox="1"/>
          <p:nvPr/>
        </p:nvSpPr>
        <p:spPr>
          <a:xfrm>
            <a:off x="2411760" y="188640"/>
            <a:ext cx="4680520" cy="707886"/>
          </a:xfrm>
          <a:prstGeom prst="rect">
            <a:avLst/>
          </a:prstGeom>
          <a:noFill/>
        </p:spPr>
        <p:txBody>
          <a:bodyPr wrap="square" rtlCol="0">
            <a:spAutoFit/>
          </a:bodyPr>
          <a:lstStyle/>
          <a:p>
            <a:pPr algn="ctr"/>
            <a:r>
              <a:rPr lang="en-GB" sz="4000" dirty="0">
                <a:solidFill>
                  <a:schemeClr val="tx2">
                    <a:lumMod val="60000"/>
                    <a:lumOff val="40000"/>
                  </a:schemeClr>
                </a:solidFill>
              </a:rPr>
              <a:t>ChronoScan Features</a:t>
            </a:r>
          </a:p>
        </p:txBody>
      </p:sp>
      <p:sp>
        <p:nvSpPr>
          <p:cNvPr id="2" name="TextBox 1"/>
          <p:cNvSpPr txBox="1"/>
          <p:nvPr/>
        </p:nvSpPr>
        <p:spPr>
          <a:xfrm>
            <a:off x="2519772" y="1124744"/>
            <a:ext cx="4464496" cy="584775"/>
          </a:xfrm>
          <a:prstGeom prst="rect">
            <a:avLst/>
          </a:prstGeom>
          <a:noFill/>
        </p:spPr>
        <p:txBody>
          <a:bodyPr wrap="square" rtlCol="0">
            <a:spAutoFit/>
          </a:bodyPr>
          <a:lstStyle/>
          <a:p>
            <a:pPr algn="ctr"/>
            <a:r>
              <a:rPr lang="en-GB" sz="3200" dirty="0">
                <a:solidFill>
                  <a:schemeClr val="tx2">
                    <a:lumMod val="60000"/>
                    <a:lumOff val="40000"/>
                  </a:schemeClr>
                </a:solidFill>
              </a:rPr>
              <a:t>Document Separation</a:t>
            </a:r>
          </a:p>
        </p:txBody>
      </p:sp>
      <p:sp>
        <p:nvSpPr>
          <p:cNvPr id="3" name="TextBox 2"/>
          <p:cNvSpPr txBox="1"/>
          <p:nvPr/>
        </p:nvSpPr>
        <p:spPr>
          <a:xfrm>
            <a:off x="179512" y="2167116"/>
            <a:ext cx="4572508" cy="2739211"/>
          </a:xfrm>
          <a:prstGeom prst="rect">
            <a:avLst/>
          </a:prstGeom>
          <a:noFill/>
        </p:spPr>
        <p:txBody>
          <a:bodyPr wrap="square" rtlCol="0">
            <a:spAutoFit/>
          </a:bodyPr>
          <a:lstStyle/>
          <a:p>
            <a:r>
              <a:rPr lang="en-GB" sz="1400" dirty="0">
                <a:solidFill>
                  <a:srgbClr val="4F81BD"/>
                </a:solidFill>
              </a:rPr>
              <a:t>ChronoScan provides multiple methods for splitting/separating documents, these methods include</a:t>
            </a:r>
          </a:p>
          <a:p>
            <a:endParaRPr lang="en-GB" sz="1400" dirty="0">
              <a:solidFill>
                <a:srgbClr val="4F81BD"/>
              </a:solidFill>
            </a:endParaRPr>
          </a:p>
          <a:p>
            <a:pPr marL="285750" indent="-285750">
              <a:buFont typeface="Arial" panose="020B0604020202020204" pitchFamily="34" charset="0"/>
              <a:buChar char="•"/>
            </a:pPr>
            <a:r>
              <a:rPr lang="en-GB" sz="1400" dirty="0">
                <a:solidFill>
                  <a:srgbClr val="4F81BD"/>
                </a:solidFill>
              </a:rPr>
              <a:t>OCR trigger split, this method splits when a </a:t>
            </a:r>
            <a:r>
              <a:rPr lang="en-GB" sz="1400" dirty="0" err="1">
                <a:solidFill>
                  <a:srgbClr val="4F81BD"/>
                </a:solidFill>
              </a:rPr>
              <a:t>specfic</a:t>
            </a:r>
            <a:r>
              <a:rPr lang="en-GB" sz="1400" dirty="0">
                <a:solidFill>
                  <a:srgbClr val="4F81BD"/>
                </a:solidFill>
              </a:rPr>
              <a:t> text string or pattern has be found on a specific page/area</a:t>
            </a:r>
          </a:p>
          <a:p>
            <a:pPr marL="285750" indent="-285750">
              <a:buFont typeface="Arial" panose="020B0604020202020204" pitchFamily="34" charset="0"/>
              <a:buChar char="•"/>
            </a:pPr>
            <a:r>
              <a:rPr lang="en-GB" sz="1400" dirty="0">
                <a:solidFill>
                  <a:srgbClr val="4F81BD"/>
                </a:solidFill>
              </a:rPr>
              <a:t>Barcode split, this method splits the document when a barcode exists or matches a specific string/pattern</a:t>
            </a:r>
          </a:p>
          <a:p>
            <a:pPr marL="285750" indent="-285750">
              <a:buFont typeface="Arial" panose="020B0604020202020204" pitchFamily="34" charset="0"/>
              <a:buChar char="•"/>
            </a:pPr>
            <a:r>
              <a:rPr lang="en-GB" sz="1400" dirty="0">
                <a:solidFill>
                  <a:srgbClr val="4F81BD"/>
                </a:solidFill>
              </a:rPr>
              <a:t>Document Type split, this method uses the known IDR types to split at either document or page level</a:t>
            </a:r>
          </a:p>
          <a:p>
            <a:pPr marL="285750" indent="-285750">
              <a:buFont typeface="Arial" panose="020B0604020202020204" pitchFamily="34" charset="0"/>
              <a:buChar char="•"/>
            </a:pPr>
            <a:r>
              <a:rPr lang="en-GB" sz="1400" dirty="0">
                <a:solidFill>
                  <a:srgbClr val="4F81BD"/>
                </a:solidFill>
              </a:rPr>
              <a:t>VB Script split, this method allows the job developer to custom define conditions for a split to occur</a:t>
            </a:r>
          </a:p>
          <a:p>
            <a:pPr marL="285750" indent="-285750">
              <a:buFont typeface="Arial" panose="020B0604020202020204" pitchFamily="34" charset="0"/>
              <a:buChar char="•"/>
            </a:pPr>
            <a:endParaRPr lang="en-GB"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2276873"/>
            <a:ext cx="1987942"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4846" y="3501008"/>
            <a:ext cx="2088232" cy="932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780" y="4477727"/>
            <a:ext cx="3276364" cy="1288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7864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437"/>
            <a:ext cx="9144000" cy="6465126"/>
          </a:xfrm>
          <a:prstGeom prst="rect">
            <a:avLst/>
          </a:prstGeom>
        </p:spPr>
      </p:pic>
      <p:sp>
        <p:nvSpPr>
          <p:cNvPr id="6" name="TextBox 5"/>
          <p:cNvSpPr txBox="1"/>
          <p:nvPr/>
        </p:nvSpPr>
        <p:spPr>
          <a:xfrm>
            <a:off x="2411760" y="188640"/>
            <a:ext cx="4680520" cy="707886"/>
          </a:xfrm>
          <a:prstGeom prst="rect">
            <a:avLst/>
          </a:prstGeom>
          <a:noFill/>
        </p:spPr>
        <p:txBody>
          <a:bodyPr wrap="square" rtlCol="0">
            <a:spAutoFit/>
          </a:bodyPr>
          <a:lstStyle/>
          <a:p>
            <a:pPr algn="ctr"/>
            <a:r>
              <a:rPr lang="en-GB" sz="4000" dirty="0">
                <a:solidFill>
                  <a:schemeClr val="tx2">
                    <a:lumMod val="60000"/>
                    <a:lumOff val="40000"/>
                  </a:schemeClr>
                </a:solidFill>
              </a:rPr>
              <a:t>ChronoScan Features</a:t>
            </a:r>
          </a:p>
        </p:txBody>
      </p:sp>
      <p:sp>
        <p:nvSpPr>
          <p:cNvPr id="2" name="TextBox 1"/>
          <p:cNvSpPr txBox="1"/>
          <p:nvPr/>
        </p:nvSpPr>
        <p:spPr>
          <a:xfrm>
            <a:off x="2519772" y="1124744"/>
            <a:ext cx="4464496" cy="584775"/>
          </a:xfrm>
          <a:prstGeom prst="rect">
            <a:avLst/>
          </a:prstGeom>
          <a:noFill/>
        </p:spPr>
        <p:txBody>
          <a:bodyPr wrap="square" rtlCol="0">
            <a:spAutoFit/>
          </a:bodyPr>
          <a:lstStyle/>
          <a:p>
            <a:pPr algn="ctr"/>
            <a:r>
              <a:rPr lang="en-GB" sz="3200" dirty="0">
                <a:solidFill>
                  <a:schemeClr val="tx2">
                    <a:lumMod val="60000"/>
                    <a:lumOff val="40000"/>
                  </a:schemeClr>
                </a:solidFill>
              </a:rPr>
              <a:t>PDF Text Extraction</a:t>
            </a:r>
          </a:p>
        </p:txBody>
      </p:sp>
      <p:sp>
        <p:nvSpPr>
          <p:cNvPr id="3" name="TextBox 2"/>
          <p:cNvSpPr txBox="1"/>
          <p:nvPr/>
        </p:nvSpPr>
        <p:spPr>
          <a:xfrm>
            <a:off x="179512" y="1974319"/>
            <a:ext cx="8064896" cy="2031325"/>
          </a:xfrm>
          <a:prstGeom prst="rect">
            <a:avLst/>
          </a:prstGeom>
          <a:noFill/>
        </p:spPr>
        <p:txBody>
          <a:bodyPr wrap="square" rtlCol="0">
            <a:spAutoFit/>
          </a:bodyPr>
          <a:lstStyle/>
          <a:p>
            <a:r>
              <a:rPr lang="en-GB" sz="1400" dirty="0">
                <a:solidFill>
                  <a:srgbClr val="4F81BD"/>
                </a:solidFill>
              </a:rPr>
              <a:t>ChronoScan uses document analysis to determine the nature of the data in a PDF file to determine whether the is native “born” digital , contains only image data or contains image data produced by a 3</a:t>
            </a:r>
            <a:r>
              <a:rPr lang="en-GB" sz="1400" baseline="30000" dirty="0">
                <a:solidFill>
                  <a:srgbClr val="4F81BD"/>
                </a:solidFill>
              </a:rPr>
              <a:t>rd</a:t>
            </a:r>
            <a:r>
              <a:rPr lang="en-GB" sz="1400" dirty="0">
                <a:solidFill>
                  <a:srgbClr val="4F81BD"/>
                </a:solidFill>
              </a:rPr>
              <a:t> party OCR.</a:t>
            </a:r>
            <a:endParaRPr lang="en-GB" dirty="0"/>
          </a:p>
          <a:p>
            <a:r>
              <a:rPr lang="en-GB" sz="1400" dirty="0">
                <a:solidFill>
                  <a:srgbClr val="4F81BD"/>
                </a:solidFill>
              </a:rPr>
              <a:t>When ChronoScan detects that the document contains a native </a:t>
            </a:r>
            <a:r>
              <a:rPr lang="en-GB" sz="1400" dirty="0" err="1">
                <a:solidFill>
                  <a:srgbClr val="4F81BD"/>
                </a:solidFill>
              </a:rPr>
              <a:t>datastream</a:t>
            </a:r>
            <a:r>
              <a:rPr lang="en-GB" sz="1400" dirty="0">
                <a:solidFill>
                  <a:srgbClr val="4F81BD"/>
                </a:solidFill>
              </a:rPr>
              <a:t> it will extract this data directly to avoid having to </a:t>
            </a:r>
            <a:r>
              <a:rPr lang="en-GB" sz="1400" dirty="0" err="1">
                <a:solidFill>
                  <a:srgbClr val="4F81BD"/>
                </a:solidFill>
              </a:rPr>
              <a:t>ocr</a:t>
            </a:r>
            <a:r>
              <a:rPr lang="en-GB" sz="1400" dirty="0">
                <a:solidFill>
                  <a:srgbClr val="4F81BD"/>
                </a:solidFill>
              </a:rPr>
              <a:t> the document and potentially introducing errors. Another advantage in addition to the high accuracy is that as the </a:t>
            </a:r>
            <a:r>
              <a:rPr lang="en-GB" sz="1400" dirty="0" err="1">
                <a:solidFill>
                  <a:srgbClr val="4F81BD"/>
                </a:solidFill>
              </a:rPr>
              <a:t>datastream</a:t>
            </a:r>
            <a:r>
              <a:rPr lang="en-GB" sz="1400" dirty="0">
                <a:solidFill>
                  <a:srgbClr val="4F81BD"/>
                </a:solidFill>
              </a:rPr>
              <a:t> is being read directly the process is very much faster and therefore more efficient.</a:t>
            </a:r>
          </a:p>
          <a:p>
            <a:r>
              <a:rPr lang="en-GB" sz="1400" dirty="0">
                <a:solidFill>
                  <a:srgbClr val="4F81BD"/>
                </a:solidFill>
              </a:rPr>
              <a:t>Often print applications will produce documents that contain both native text and image data where the native text has been embedded or overlaid onto a document, in this case ChronoScan can detect and only </a:t>
            </a:r>
            <a:r>
              <a:rPr lang="en-GB" sz="1400" dirty="0" err="1">
                <a:solidFill>
                  <a:srgbClr val="4F81BD"/>
                </a:solidFill>
              </a:rPr>
              <a:t>ocr</a:t>
            </a:r>
            <a:r>
              <a:rPr lang="en-GB" sz="1400" dirty="0">
                <a:solidFill>
                  <a:srgbClr val="4F81BD"/>
                </a:solidFill>
              </a:rPr>
              <a:t> the image data. </a:t>
            </a: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220" y="4293096"/>
            <a:ext cx="670560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2131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437"/>
            <a:ext cx="9144000" cy="6465126"/>
          </a:xfrm>
          <a:prstGeom prst="rect">
            <a:avLst/>
          </a:prstGeom>
        </p:spPr>
      </p:pic>
      <p:sp>
        <p:nvSpPr>
          <p:cNvPr id="6" name="TextBox 5"/>
          <p:cNvSpPr txBox="1"/>
          <p:nvPr/>
        </p:nvSpPr>
        <p:spPr>
          <a:xfrm>
            <a:off x="2411760" y="188640"/>
            <a:ext cx="4680520" cy="707886"/>
          </a:xfrm>
          <a:prstGeom prst="rect">
            <a:avLst/>
          </a:prstGeom>
          <a:noFill/>
        </p:spPr>
        <p:txBody>
          <a:bodyPr wrap="square" rtlCol="0">
            <a:spAutoFit/>
          </a:bodyPr>
          <a:lstStyle/>
          <a:p>
            <a:pPr algn="ctr"/>
            <a:r>
              <a:rPr lang="en-GB" sz="4000" dirty="0">
                <a:solidFill>
                  <a:schemeClr val="tx2">
                    <a:lumMod val="60000"/>
                    <a:lumOff val="40000"/>
                  </a:schemeClr>
                </a:solidFill>
              </a:rPr>
              <a:t>ChronoScan Features</a:t>
            </a:r>
          </a:p>
        </p:txBody>
      </p:sp>
      <p:sp>
        <p:nvSpPr>
          <p:cNvPr id="2" name="TextBox 1"/>
          <p:cNvSpPr txBox="1"/>
          <p:nvPr/>
        </p:nvSpPr>
        <p:spPr>
          <a:xfrm>
            <a:off x="1403648" y="980728"/>
            <a:ext cx="6120680" cy="523220"/>
          </a:xfrm>
          <a:prstGeom prst="rect">
            <a:avLst/>
          </a:prstGeom>
          <a:noFill/>
        </p:spPr>
        <p:txBody>
          <a:bodyPr wrap="square" rtlCol="0">
            <a:spAutoFit/>
          </a:bodyPr>
          <a:lstStyle/>
          <a:p>
            <a:pPr algn="ctr"/>
            <a:r>
              <a:rPr lang="en-GB" sz="2800" dirty="0">
                <a:solidFill>
                  <a:schemeClr val="tx2">
                    <a:lumMod val="60000"/>
                    <a:lumOff val="40000"/>
                  </a:schemeClr>
                </a:solidFill>
              </a:rPr>
              <a:t>VB Scripting</a:t>
            </a:r>
          </a:p>
        </p:txBody>
      </p:sp>
      <p:sp>
        <p:nvSpPr>
          <p:cNvPr id="3" name="TextBox 2"/>
          <p:cNvSpPr txBox="1"/>
          <p:nvPr/>
        </p:nvSpPr>
        <p:spPr>
          <a:xfrm>
            <a:off x="611560" y="1929606"/>
            <a:ext cx="7992888" cy="738664"/>
          </a:xfrm>
          <a:prstGeom prst="rect">
            <a:avLst/>
          </a:prstGeom>
          <a:noFill/>
        </p:spPr>
        <p:txBody>
          <a:bodyPr wrap="square" rtlCol="0">
            <a:spAutoFit/>
          </a:bodyPr>
          <a:lstStyle/>
          <a:p>
            <a:r>
              <a:rPr lang="en-GB" sz="1400" dirty="0">
                <a:solidFill>
                  <a:srgbClr val="4F81BD"/>
                </a:solidFill>
              </a:rPr>
              <a:t>ChronoScan provides an extensive and robust scripting model with many built in events that provide an easy way for users to extend and customise the functionality of ChronoScan. Make ChronoScan do what you want, not almost what you want!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924944"/>
            <a:ext cx="3587126" cy="2998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2771" y="2941820"/>
            <a:ext cx="4398192" cy="3063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3044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437"/>
            <a:ext cx="9144000" cy="6465126"/>
          </a:xfrm>
          <a:prstGeom prst="rect">
            <a:avLst/>
          </a:prstGeom>
        </p:spPr>
      </p:pic>
      <p:sp>
        <p:nvSpPr>
          <p:cNvPr id="6" name="TextBox 5"/>
          <p:cNvSpPr txBox="1"/>
          <p:nvPr/>
        </p:nvSpPr>
        <p:spPr>
          <a:xfrm>
            <a:off x="2411760" y="188640"/>
            <a:ext cx="4680520" cy="707886"/>
          </a:xfrm>
          <a:prstGeom prst="rect">
            <a:avLst/>
          </a:prstGeom>
          <a:noFill/>
        </p:spPr>
        <p:txBody>
          <a:bodyPr wrap="square" rtlCol="0">
            <a:spAutoFit/>
          </a:bodyPr>
          <a:lstStyle/>
          <a:p>
            <a:pPr algn="ctr"/>
            <a:r>
              <a:rPr lang="en-GB" sz="4000" dirty="0">
                <a:solidFill>
                  <a:schemeClr val="tx2">
                    <a:lumMod val="60000"/>
                    <a:lumOff val="40000"/>
                  </a:schemeClr>
                </a:solidFill>
              </a:rPr>
              <a:t>ChronoScan Features</a:t>
            </a:r>
          </a:p>
        </p:txBody>
      </p:sp>
      <p:sp>
        <p:nvSpPr>
          <p:cNvPr id="2" name="TextBox 1"/>
          <p:cNvSpPr txBox="1"/>
          <p:nvPr/>
        </p:nvSpPr>
        <p:spPr>
          <a:xfrm>
            <a:off x="1403648" y="980728"/>
            <a:ext cx="6120680" cy="523220"/>
          </a:xfrm>
          <a:prstGeom prst="rect">
            <a:avLst/>
          </a:prstGeom>
          <a:noFill/>
        </p:spPr>
        <p:txBody>
          <a:bodyPr wrap="square" rtlCol="0">
            <a:spAutoFit/>
          </a:bodyPr>
          <a:lstStyle/>
          <a:p>
            <a:pPr algn="ctr"/>
            <a:r>
              <a:rPr lang="en-GB" sz="2800" dirty="0">
                <a:solidFill>
                  <a:schemeClr val="tx2">
                    <a:lumMod val="60000"/>
                    <a:lumOff val="40000"/>
                  </a:schemeClr>
                </a:solidFill>
              </a:rPr>
              <a:t>Import/Export</a:t>
            </a:r>
          </a:p>
        </p:txBody>
      </p:sp>
      <p:sp>
        <p:nvSpPr>
          <p:cNvPr id="3" name="TextBox 2"/>
          <p:cNvSpPr txBox="1"/>
          <p:nvPr/>
        </p:nvSpPr>
        <p:spPr>
          <a:xfrm>
            <a:off x="611560" y="1556792"/>
            <a:ext cx="5184576" cy="4893647"/>
          </a:xfrm>
          <a:prstGeom prst="rect">
            <a:avLst/>
          </a:prstGeom>
          <a:noFill/>
        </p:spPr>
        <p:txBody>
          <a:bodyPr wrap="square" rtlCol="0">
            <a:spAutoFit/>
          </a:bodyPr>
          <a:lstStyle/>
          <a:p>
            <a:r>
              <a:rPr lang="en-GB" sz="1200" dirty="0">
                <a:solidFill>
                  <a:srgbClr val="4F81BD"/>
                </a:solidFill>
              </a:rPr>
              <a:t>ChronoScan provides a number of different input methods as follows;</a:t>
            </a:r>
          </a:p>
          <a:p>
            <a:endParaRPr lang="en-GB" sz="1200" dirty="0">
              <a:solidFill>
                <a:srgbClr val="4F81BD"/>
              </a:solidFill>
            </a:endParaRPr>
          </a:p>
          <a:p>
            <a:pPr marL="285750" indent="-285750">
              <a:buFont typeface="Arial" panose="020B0604020202020204" pitchFamily="34" charset="0"/>
              <a:buChar char="•"/>
            </a:pPr>
            <a:r>
              <a:rPr lang="en-GB" sz="1200" dirty="0">
                <a:solidFill>
                  <a:srgbClr val="4F81BD"/>
                </a:solidFill>
              </a:rPr>
              <a:t>Scan with any TWAIN enabled device, drag &amp; drop, bulk import &amp; </a:t>
            </a:r>
            <a:r>
              <a:rPr lang="en-GB" sz="1200" dirty="0" err="1">
                <a:solidFill>
                  <a:srgbClr val="4F81BD"/>
                </a:solidFill>
              </a:rPr>
              <a:t>HotFolder</a:t>
            </a:r>
            <a:r>
              <a:rPr lang="en-GB" sz="1200" dirty="0">
                <a:solidFill>
                  <a:srgbClr val="4F81BD"/>
                </a:solidFill>
              </a:rPr>
              <a:t> import</a:t>
            </a:r>
          </a:p>
          <a:p>
            <a:pPr marL="285750" indent="-285750">
              <a:buFont typeface="Arial" panose="020B0604020202020204" pitchFamily="34" charset="0"/>
              <a:buChar char="•"/>
            </a:pPr>
            <a:endParaRPr lang="en-GB" sz="1200" dirty="0">
              <a:solidFill>
                <a:srgbClr val="4F81BD"/>
              </a:solidFill>
            </a:endParaRPr>
          </a:p>
          <a:p>
            <a:r>
              <a:rPr lang="en-GB" sz="1200" dirty="0">
                <a:solidFill>
                  <a:srgbClr val="4F81BD"/>
                </a:solidFill>
              </a:rPr>
              <a:t>ChronoScan has input support for JPEG, TIFF, PDF (image, native and mixed), BMP and PNG file formats</a:t>
            </a:r>
          </a:p>
          <a:p>
            <a:endParaRPr lang="en-GB" sz="1200" dirty="0">
              <a:solidFill>
                <a:srgbClr val="4F81BD"/>
              </a:solidFill>
            </a:endParaRPr>
          </a:p>
          <a:p>
            <a:r>
              <a:rPr lang="en-GB" sz="1200" dirty="0">
                <a:solidFill>
                  <a:srgbClr val="4F81BD"/>
                </a:solidFill>
              </a:rPr>
              <a:t>ChronoScan is able to export to multiple formats including;</a:t>
            </a:r>
          </a:p>
          <a:p>
            <a:endParaRPr lang="en-GB" sz="1200" dirty="0">
              <a:solidFill>
                <a:srgbClr val="4F81BD"/>
              </a:solidFill>
            </a:endParaRPr>
          </a:p>
          <a:p>
            <a:pPr marL="171450" indent="-171450">
              <a:buFont typeface="Arial" panose="020B0604020202020204" pitchFamily="34" charset="0"/>
              <a:buChar char="•"/>
            </a:pPr>
            <a:r>
              <a:rPr lang="en-GB" sz="1200" dirty="0">
                <a:solidFill>
                  <a:srgbClr val="4F81BD"/>
                </a:solidFill>
              </a:rPr>
              <a:t>PDF and TIFF</a:t>
            </a:r>
          </a:p>
          <a:p>
            <a:pPr marL="171450" indent="-171450">
              <a:buFont typeface="Arial" panose="020B0604020202020204" pitchFamily="34" charset="0"/>
              <a:buChar char="•"/>
            </a:pPr>
            <a:r>
              <a:rPr lang="en-GB" sz="1200" dirty="0">
                <a:solidFill>
                  <a:srgbClr val="4F81BD"/>
                </a:solidFill>
              </a:rPr>
              <a:t>Any ODBC compliant database</a:t>
            </a:r>
          </a:p>
          <a:p>
            <a:pPr marL="171450" indent="-171450">
              <a:buFont typeface="Arial" panose="020B0604020202020204" pitchFamily="34" charset="0"/>
              <a:buChar char="•"/>
            </a:pPr>
            <a:r>
              <a:rPr lang="en-GB" sz="1200" dirty="0">
                <a:solidFill>
                  <a:srgbClr val="4F81BD"/>
                </a:solidFill>
              </a:rPr>
              <a:t>Fixed and variable length text</a:t>
            </a:r>
          </a:p>
          <a:p>
            <a:pPr marL="171450" indent="-171450">
              <a:buFont typeface="Arial" panose="020B0604020202020204" pitchFamily="34" charset="0"/>
              <a:buChar char="•"/>
            </a:pPr>
            <a:r>
              <a:rPr lang="en-GB" sz="1200" dirty="0">
                <a:solidFill>
                  <a:srgbClr val="4F81BD"/>
                </a:solidFill>
              </a:rPr>
              <a:t>XML</a:t>
            </a:r>
          </a:p>
          <a:p>
            <a:pPr marL="171450" indent="-171450">
              <a:buFont typeface="Arial" panose="020B0604020202020204" pitchFamily="34" charset="0"/>
              <a:buChar char="•"/>
            </a:pPr>
            <a:endParaRPr lang="en-GB" sz="1200" dirty="0">
              <a:solidFill>
                <a:srgbClr val="4F81BD"/>
              </a:solidFill>
            </a:endParaRPr>
          </a:p>
          <a:p>
            <a:r>
              <a:rPr lang="en-GB" sz="1200" dirty="0">
                <a:solidFill>
                  <a:srgbClr val="4F81BD"/>
                </a:solidFill>
              </a:rPr>
              <a:t>Metadata and documents can also be exported to a number of destinations such as;</a:t>
            </a:r>
          </a:p>
          <a:p>
            <a:endParaRPr lang="en-GB" sz="1200" dirty="0">
              <a:solidFill>
                <a:srgbClr val="4F81BD"/>
              </a:solidFill>
            </a:endParaRPr>
          </a:p>
          <a:p>
            <a:pPr marL="171450" indent="-171450">
              <a:buFont typeface="Arial" panose="020B0604020202020204" pitchFamily="34" charset="0"/>
              <a:buChar char="•"/>
            </a:pPr>
            <a:r>
              <a:rPr lang="en-GB" sz="1200" dirty="0">
                <a:solidFill>
                  <a:srgbClr val="4F81BD"/>
                </a:solidFill>
              </a:rPr>
              <a:t>CMIS compliant systems i.e. Alfresco, </a:t>
            </a:r>
            <a:r>
              <a:rPr lang="en-GB" sz="1200" dirty="0" err="1">
                <a:solidFill>
                  <a:srgbClr val="4F81BD"/>
                </a:solidFill>
              </a:rPr>
              <a:t>Nuxeo</a:t>
            </a:r>
            <a:r>
              <a:rPr lang="en-GB" sz="1200" dirty="0">
                <a:solidFill>
                  <a:srgbClr val="4F81BD"/>
                </a:solidFill>
              </a:rPr>
              <a:t> etc.</a:t>
            </a:r>
          </a:p>
          <a:p>
            <a:pPr marL="171450" indent="-171450">
              <a:buFont typeface="Arial" panose="020B0604020202020204" pitchFamily="34" charset="0"/>
              <a:buChar char="•"/>
            </a:pPr>
            <a:r>
              <a:rPr lang="en-GB" sz="1200" dirty="0">
                <a:solidFill>
                  <a:srgbClr val="4F81BD"/>
                </a:solidFill>
              </a:rPr>
              <a:t>Windows folders</a:t>
            </a:r>
          </a:p>
          <a:p>
            <a:pPr marL="171450" indent="-171450">
              <a:buFont typeface="Arial" panose="020B0604020202020204" pitchFamily="34" charset="0"/>
              <a:buChar char="•"/>
            </a:pPr>
            <a:r>
              <a:rPr lang="en-GB" sz="1200" dirty="0">
                <a:solidFill>
                  <a:srgbClr val="4F81BD"/>
                </a:solidFill>
              </a:rPr>
              <a:t>FTP and SFTP</a:t>
            </a:r>
          </a:p>
          <a:p>
            <a:pPr marL="171450" indent="-171450">
              <a:buFont typeface="Arial" panose="020B0604020202020204" pitchFamily="34" charset="0"/>
              <a:buChar char="•"/>
            </a:pPr>
            <a:r>
              <a:rPr lang="en-GB" sz="1200" dirty="0">
                <a:solidFill>
                  <a:srgbClr val="4F81BD"/>
                </a:solidFill>
              </a:rPr>
              <a:t>M-Files</a:t>
            </a:r>
          </a:p>
          <a:p>
            <a:pPr marL="171450" indent="-171450">
              <a:buFont typeface="Arial" panose="020B0604020202020204" pitchFamily="34" charset="0"/>
              <a:buChar char="•"/>
            </a:pPr>
            <a:r>
              <a:rPr lang="en-GB" sz="1200" dirty="0">
                <a:solidFill>
                  <a:srgbClr val="4F81BD"/>
                </a:solidFill>
              </a:rPr>
              <a:t>MS SharePoint</a:t>
            </a:r>
          </a:p>
          <a:p>
            <a:pPr marL="171450" indent="-171450">
              <a:buFont typeface="Arial" panose="020B0604020202020204" pitchFamily="34" charset="0"/>
              <a:buChar char="•"/>
            </a:pPr>
            <a:r>
              <a:rPr lang="en-GB" sz="1200" dirty="0">
                <a:solidFill>
                  <a:srgbClr val="4F81BD"/>
                </a:solidFill>
              </a:rPr>
              <a:t>SMTP</a:t>
            </a:r>
          </a:p>
          <a:p>
            <a:endParaRPr lang="en-GB" sz="1200" dirty="0">
              <a:solidFill>
                <a:srgbClr val="4F81BD"/>
              </a:solidFill>
            </a:endParaRPr>
          </a:p>
          <a:p>
            <a:r>
              <a:rPr lang="en-GB" sz="1200" dirty="0">
                <a:solidFill>
                  <a:srgbClr val="4F81BD"/>
                </a:solidFill>
              </a:rPr>
              <a:t>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564935"/>
            <a:ext cx="1106508" cy="2237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3501008"/>
            <a:ext cx="1427475" cy="2236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5816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437"/>
            <a:ext cx="9144000" cy="6465126"/>
          </a:xfrm>
          <a:prstGeom prst="rect">
            <a:avLst/>
          </a:prstGeom>
        </p:spPr>
      </p:pic>
      <p:sp>
        <p:nvSpPr>
          <p:cNvPr id="6" name="TextBox 5"/>
          <p:cNvSpPr txBox="1"/>
          <p:nvPr/>
        </p:nvSpPr>
        <p:spPr>
          <a:xfrm>
            <a:off x="2411760" y="188640"/>
            <a:ext cx="4680520" cy="707886"/>
          </a:xfrm>
          <a:prstGeom prst="rect">
            <a:avLst/>
          </a:prstGeom>
          <a:noFill/>
        </p:spPr>
        <p:txBody>
          <a:bodyPr wrap="square" rtlCol="0">
            <a:spAutoFit/>
          </a:bodyPr>
          <a:lstStyle/>
          <a:p>
            <a:pPr algn="ctr"/>
            <a:r>
              <a:rPr lang="en-GB" sz="4000" dirty="0">
                <a:solidFill>
                  <a:schemeClr val="tx2">
                    <a:lumMod val="60000"/>
                    <a:lumOff val="40000"/>
                  </a:schemeClr>
                </a:solidFill>
              </a:rPr>
              <a:t>ChronoScan Features</a:t>
            </a:r>
          </a:p>
        </p:txBody>
      </p:sp>
      <p:sp>
        <p:nvSpPr>
          <p:cNvPr id="2" name="TextBox 1"/>
          <p:cNvSpPr txBox="1"/>
          <p:nvPr/>
        </p:nvSpPr>
        <p:spPr>
          <a:xfrm>
            <a:off x="1403648" y="980728"/>
            <a:ext cx="6120680" cy="523220"/>
          </a:xfrm>
          <a:prstGeom prst="rect">
            <a:avLst/>
          </a:prstGeom>
          <a:noFill/>
        </p:spPr>
        <p:txBody>
          <a:bodyPr wrap="square" rtlCol="0">
            <a:spAutoFit/>
          </a:bodyPr>
          <a:lstStyle/>
          <a:p>
            <a:pPr algn="ctr"/>
            <a:r>
              <a:rPr lang="en-GB" sz="2800" dirty="0">
                <a:solidFill>
                  <a:schemeClr val="tx2">
                    <a:lumMod val="60000"/>
                    <a:lumOff val="40000"/>
                  </a:schemeClr>
                </a:solidFill>
              </a:rPr>
              <a:t>Desktop or Enterprise</a:t>
            </a:r>
          </a:p>
        </p:txBody>
      </p:sp>
      <p:sp>
        <p:nvSpPr>
          <p:cNvPr id="3" name="TextBox 2"/>
          <p:cNvSpPr txBox="1"/>
          <p:nvPr/>
        </p:nvSpPr>
        <p:spPr>
          <a:xfrm>
            <a:off x="611560" y="1556792"/>
            <a:ext cx="6984776" cy="830997"/>
          </a:xfrm>
          <a:prstGeom prst="rect">
            <a:avLst/>
          </a:prstGeom>
          <a:noFill/>
        </p:spPr>
        <p:txBody>
          <a:bodyPr wrap="square" rtlCol="0">
            <a:spAutoFit/>
          </a:bodyPr>
          <a:lstStyle/>
          <a:p>
            <a:r>
              <a:rPr lang="en-GB" sz="1200" dirty="0">
                <a:solidFill>
                  <a:srgbClr val="4F81BD"/>
                </a:solidFill>
              </a:rPr>
              <a:t>ChronoScan is available either as a single user desktop application or also a client/server multi-user, application with a thin client interface. Further details of the differences between ChronoScan Desktop and ChronoScan Enterprise can be found in our comparison matrix and within </a:t>
            </a:r>
            <a:r>
              <a:rPr lang="en-GB" sz="1200">
                <a:solidFill>
                  <a:srgbClr val="4F81BD"/>
                </a:solidFill>
              </a:rPr>
              <a:t>our brochures.</a:t>
            </a:r>
            <a:endParaRPr lang="en-GB" sz="1200" dirty="0">
              <a:solidFill>
                <a:srgbClr val="4F81BD"/>
              </a:solidFill>
            </a:endParaRPr>
          </a:p>
          <a:p>
            <a:r>
              <a:rPr lang="en-GB" sz="1200" dirty="0">
                <a:solidFill>
                  <a:srgbClr val="4F81BD"/>
                </a:solidFill>
              </a:rPr>
              <a:t>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3265195"/>
            <a:ext cx="4248472" cy="2301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0167" y="3284984"/>
            <a:ext cx="4465430" cy="2209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1356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437"/>
            <a:ext cx="9144000" cy="6465126"/>
          </a:xfrm>
          <a:prstGeom prst="rect">
            <a:avLst/>
          </a:prstGeom>
        </p:spPr>
      </p:pic>
      <p:sp>
        <p:nvSpPr>
          <p:cNvPr id="6" name="TextBox 5"/>
          <p:cNvSpPr txBox="1"/>
          <p:nvPr/>
        </p:nvSpPr>
        <p:spPr>
          <a:xfrm>
            <a:off x="2411760" y="548680"/>
            <a:ext cx="4680520" cy="707886"/>
          </a:xfrm>
          <a:prstGeom prst="rect">
            <a:avLst/>
          </a:prstGeom>
          <a:noFill/>
        </p:spPr>
        <p:txBody>
          <a:bodyPr wrap="square" rtlCol="0">
            <a:spAutoFit/>
          </a:bodyPr>
          <a:lstStyle/>
          <a:p>
            <a:pPr algn="ctr"/>
            <a:r>
              <a:rPr lang="en-GB" sz="4000" dirty="0">
                <a:solidFill>
                  <a:schemeClr val="tx2">
                    <a:lumMod val="60000"/>
                    <a:lumOff val="40000"/>
                  </a:schemeClr>
                </a:solidFill>
              </a:rPr>
              <a:t>Markets Served</a:t>
            </a:r>
          </a:p>
        </p:txBody>
      </p:sp>
      <p:sp>
        <p:nvSpPr>
          <p:cNvPr id="7" name="TextBox 6"/>
          <p:cNvSpPr txBox="1"/>
          <p:nvPr/>
        </p:nvSpPr>
        <p:spPr>
          <a:xfrm>
            <a:off x="3779912" y="1659285"/>
            <a:ext cx="1944216" cy="3970318"/>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rgbClr val="4F81BD"/>
                </a:solidFill>
              </a:rPr>
              <a:t>Automotive</a:t>
            </a:r>
          </a:p>
          <a:p>
            <a:pPr marL="285750" indent="-285750">
              <a:buFont typeface="Arial" panose="020B0604020202020204" pitchFamily="34" charset="0"/>
              <a:buChar char="•"/>
            </a:pPr>
            <a:r>
              <a:rPr lang="en-GB" sz="1400" dirty="0">
                <a:solidFill>
                  <a:srgbClr val="4F81BD"/>
                </a:solidFill>
              </a:rPr>
              <a:t>Consumer</a:t>
            </a:r>
          </a:p>
          <a:p>
            <a:pPr marL="285750" indent="-285750">
              <a:buFont typeface="Arial" panose="020B0604020202020204" pitchFamily="34" charset="0"/>
              <a:buChar char="•"/>
            </a:pPr>
            <a:r>
              <a:rPr lang="en-GB" sz="1400" dirty="0">
                <a:solidFill>
                  <a:srgbClr val="4F81BD"/>
                </a:solidFill>
              </a:rPr>
              <a:t>Education</a:t>
            </a:r>
          </a:p>
          <a:p>
            <a:pPr marL="285750" indent="-285750">
              <a:buFont typeface="Arial" panose="020B0604020202020204" pitchFamily="34" charset="0"/>
              <a:buChar char="•"/>
            </a:pPr>
            <a:r>
              <a:rPr lang="en-GB" sz="1400" dirty="0">
                <a:solidFill>
                  <a:srgbClr val="4F81BD"/>
                </a:solidFill>
              </a:rPr>
              <a:t>Engineering</a:t>
            </a:r>
          </a:p>
          <a:p>
            <a:pPr marL="285750" indent="-285750">
              <a:buFont typeface="Arial" panose="020B0604020202020204" pitchFamily="34" charset="0"/>
              <a:buChar char="•"/>
            </a:pPr>
            <a:r>
              <a:rPr lang="en-GB" sz="1400" dirty="0">
                <a:solidFill>
                  <a:srgbClr val="4F81BD"/>
                </a:solidFill>
              </a:rPr>
              <a:t>Energy</a:t>
            </a:r>
          </a:p>
          <a:p>
            <a:pPr marL="285750" indent="-285750">
              <a:buFont typeface="Arial" panose="020B0604020202020204" pitchFamily="34" charset="0"/>
              <a:buChar char="•"/>
            </a:pPr>
            <a:r>
              <a:rPr lang="en-GB" sz="1400" dirty="0">
                <a:solidFill>
                  <a:srgbClr val="4F81BD"/>
                </a:solidFill>
              </a:rPr>
              <a:t>Financial</a:t>
            </a:r>
          </a:p>
          <a:p>
            <a:pPr marL="285750" indent="-285750">
              <a:buFont typeface="Arial" panose="020B0604020202020204" pitchFamily="34" charset="0"/>
              <a:buChar char="•"/>
            </a:pPr>
            <a:r>
              <a:rPr lang="en-GB" sz="1400" dirty="0">
                <a:solidFill>
                  <a:srgbClr val="4F81BD"/>
                </a:solidFill>
              </a:rPr>
              <a:t>Food and beverage</a:t>
            </a:r>
          </a:p>
          <a:p>
            <a:pPr marL="285750" indent="-285750">
              <a:buFont typeface="Arial" panose="020B0604020202020204" pitchFamily="34" charset="0"/>
              <a:buChar char="•"/>
            </a:pPr>
            <a:r>
              <a:rPr lang="en-GB" sz="1400" dirty="0">
                <a:solidFill>
                  <a:srgbClr val="4F81BD"/>
                </a:solidFill>
              </a:rPr>
              <a:t>Government</a:t>
            </a:r>
          </a:p>
          <a:p>
            <a:pPr marL="285750" indent="-285750">
              <a:buFont typeface="Arial" panose="020B0604020202020204" pitchFamily="34" charset="0"/>
              <a:buChar char="•"/>
            </a:pPr>
            <a:r>
              <a:rPr lang="en-GB" sz="1400" dirty="0">
                <a:solidFill>
                  <a:srgbClr val="4F81BD"/>
                </a:solidFill>
              </a:rPr>
              <a:t>Healthcare</a:t>
            </a:r>
          </a:p>
          <a:p>
            <a:pPr marL="285750" indent="-285750">
              <a:buFont typeface="Arial" panose="020B0604020202020204" pitchFamily="34" charset="0"/>
              <a:buChar char="•"/>
            </a:pPr>
            <a:r>
              <a:rPr lang="en-GB" sz="1400" dirty="0">
                <a:solidFill>
                  <a:srgbClr val="4F81BD"/>
                </a:solidFill>
              </a:rPr>
              <a:t>Insurance</a:t>
            </a:r>
          </a:p>
          <a:p>
            <a:pPr marL="285750" indent="-285750">
              <a:buFont typeface="Arial" panose="020B0604020202020204" pitchFamily="34" charset="0"/>
              <a:buChar char="•"/>
            </a:pPr>
            <a:r>
              <a:rPr lang="en-GB" sz="1400" dirty="0">
                <a:solidFill>
                  <a:srgbClr val="4F81BD"/>
                </a:solidFill>
              </a:rPr>
              <a:t>Legal</a:t>
            </a:r>
          </a:p>
          <a:p>
            <a:pPr marL="285750" indent="-285750">
              <a:buFont typeface="Arial" panose="020B0604020202020204" pitchFamily="34" charset="0"/>
              <a:buChar char="•"/>
            </a:pPr>
            <a:r>
              <a:rPr lang="en-GB" sz="1400" dirty="0">
                <a:solidFill>
                  <a:srgbClr val="4F81BD"/>
                </a:solidFill>
              </a:rPr>
              <a:t>Manufacturing</a:t>
            </a:r>
          </a:p>
          <a:p>
            <a:pPr marL="285750" indent="-285750">
              <a:buFont typeface="Arial" panose="020B0604020202020204" pitchFamily="34" charset="0"/>
              <a:buChar char="•"/>
            </a:pPr>
            <a:r>
              <a:rPr lang="en-GB" sz="1400" dirty="0">
                <a:solidFill>
                  <a:srgbClr val="4F81BD"/>
                </a:solidFill>
              </a:rPr>
              <a:t>Pharmaceutical</a:t>
            </a:r>
          </a:p>
          <a:p>
            <a:pPr marL="285750" indent="-285750">
              <a:buFont typeface="Arial" panose="020B0604020202020204" pitchFamily="34" charset="0"/>
              <a:buChar char="•"/>
            </a:pPr>
            <a:r>
              <a:rPr lang="en-GB" sz="1400" dirty="0">
                <a:solidFill>
                  <a:srgbClr val="4F81BD"/>
                </a:solidFill>
              </a:rPr>
              <a:t>Retail</a:t>
            </a:r>
          </a:p>
          <a:p>
            <a:pPr marL="285750" indent="-285750">
              <a:buFont typeface="Arial" panose="020B0604020202020204" pitchFamily="34" charset="0"/>
              <a:buChar char="•"/>
            </a:pPr>
            <a:r>
              <a:rPr lang="en-GB" sz="1400" dirty="0">
                <a:solidFill>
                  <a:srgbClr val="4F81BD"/>
                </a:solidFill>
              </a:rPr>
              <a:t>Technology</a:t>
            </a:r>
          </a:p>
          <a:p>
            <a:pPr marL="285750" indent="-285750">
              <a:buFont typeface="Arial" panose="020B0604020202020204" pitchFamily="34" charset="0"/>
              <a:buChar char="•"/>
            </a:pPr>
            <a:r>
              <a:rPr lang="en-GB" sz="1400" dirty="0">
                <a:solidFill>
                  <a:srgbClr val="4F81BD"/>
                </a:solidFill>
              </a:rPr>
              <a:t>Telecoms</a:t>
            </a:r>
          </a:p>
          <a:p>
            <a:pPr marL="285750" indent="-285750">
              <a:buFont typeface="Arial" panose="020B0604020202020204" pitchFamily="34" charset="0"/>
              <a:buChar char="•"/>
            </a:pPr>
            <a:r>
              <a:rPr lang="en-GB" sz="1400" dirty="0">
                <a:solidFill>
                  <a:srgbClr val="4F81BD"/>
                </a:solidFill>
              </a:rPr>
              <a:t>Transportation </a:t>
            </a:r>
          </a:p>
          <a:p>
            <a:pPr marL="285750" indent="-285750">
              <a:buFont typeface="Arial" panose="020B0604020202020204" pitchFamily="34" charset="0"/>
              <a:buChar char="•"/>
            </a:pPr>
            <a:r>
              <a:rPr lang="en-GB" sz="1400" dirty="0">
                <a:solidFill>
                  <a:srgbClr val="4F81BD"/>
                </a:solidFill>
              </a:rPr>
              <a:t>Not-for-Profit</a:t>
            </a:r>
          </a:p>
        </p:txBody>
      </p:sp>
    </p:spTree>
    <p:extLst>
      <p:ext uri="{BB962C8B-B14F-4D97-AF65-F5344CB8AC3E}">
        <p14:creationId xmlns:p14="http://schemas.microsoft.com/office/powerpoint/2010/main" val="1063363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437"/>
            <a:ext cx="9144000" cy="6465126"/>
          </a:xfrm>
          <a:prstGeom prst="rect">
            <a:avLst/>
          </a:prstGeom>
        </p:spPr>
      </p:pic>
      <p:sp>
        <p:nvSpPr>
          <p:cNvPr id="6" name="TextBox 5"/>
          <p:cNvSpPr txBox="1"/>
          <p:nvPr/>
        </p:nvSpPr>
        <p:spPr>
          <a:xfrm>
            <a:off x="2411760" y="548680"/>
            <a:ext cx="4680520" cy="707886"/>
          </a:xfrm>
          <a:prstGeom prst="rect">
            <a:avLst/>
          </a:prstGeom>
          <a:noFill/>
        </p:spPr>
        <p:txBody>
          <a:bodyPr wrap="square" rtlCol="0">
            <a:spAutoFit/>
          </a:bodyPr>
          <a:lstStyle/>
          <a:p>
            <a:pPr algn="ctr"/>
            <a:r>
              <a:rPr lang="en-GB" sz="4000" dirty="0">
                <a:solidFill>
                  <a:schemeClr val="tx2">
                    <a:lumMod val="60000"/>
                    <a:lumOff val="40000"/>
                  </a:schemeClr>
                </a:solidFill>
              </a:rPr>
              <a:t>Applications</a:t>
            </a:r>
          </a:p>
        </p:txBody>
      </p:sp>
      <p:sp>
        <p:nvSpPr>
          <p:cNvPr id="7" name="TextBox 6"/>
          <p:cNvSpPr txBox="1"/>
          <p:nvPr/>
        </p:nvSpPr>
        <p:spPr>
          <a:xfrm>
            <a:off x="3239852" y="1701003"/>
            <a:ext cx="3024336" cy="3539430"/>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rgbClr val="4F81BD"/>
                </a:solidFill>
              </a:rPr>
              <a:t>Account Payable Invoice Processing</a:t>
            </a:r>
          </a:p>
          <a:p>
            <a:pPr marL="285750" indent="-285750">
              <a:buFont typeface="Arial" panose="020B0604020202020204" pitchFamily="34" charset="0"/>
              <a:buChar char="•"/>
            </a:pPr>
            <a:r>
              <a:rPr lang="en-GB" sz="1400" dirty="0">
                <a:solidFill>
                  <a:srgbClr val="4F81BD"/>
                </a:solidFill>
              </a:rPr>
              <a:t>Delivery Notes</a:t>
            </a:r>
          </a:p>
          <a:p>
            <a:pPr marL="285750" indent="-285750">
              <a:buFont typeface="Arial" panose="020B0604020202020204" pitchFamily="34" charset="0"/>
              <a:buChar char="•"/>
            </a:pPr>
            <a:r>
              <a:rPr lang="en-GB" sz="1400" dirty="0">
                <a:solidFill>
                  <a:srgbClr val="4F81BD"/>
                </a:solidFill>
              </a:rPr>
              <a:t>Airway Bills</a:t>
            </a:r>
          </a:p>
          <a:p>
            <a:pPr marL="285750" indent="-285750">
              <a:buFont typeface="Arial" panose="020B0604020202020204" pitchFamily="34" charset="0"/>
              <a:buChar char="•"/>
            </a:pPr>
            <a:r>
              <a:rPr lang="en-GB" sz="1400" dirty="0">
                <a:solidFill>
                  <a:srgbClr val="4F81BD"/>
                </a:solidFill>
              </a:rPr>
              <a:t>Human Resources</a:t>
            </a:r>
          </a:p>
          <a:p>
            <a:pPr marL="285750" indent="-285750">
              <a:buFont typeface="Arial" panose="020B0604020202020204" pitchFamily="34" charset="0"/>
              <a:buChar char="•"/>
            </a:pPr>
            <a:r>
              <a:rPr lang="en-GB" sz="1400" dirty="0">
                <a:solidFill>
                  <a:srgbClr val="4F81BD"/>
                </a:solidFill>
              </a:rPr>
              <a:t>Scientific Documents</a:t>
            </a:r>
          </a:p>
          <a:p>
            <a:pPr marL="285750" indent="-285750">
              <a:buFont typeface="Arial" panose="020B0604020202020204" pitchFamily="34" charset="0"/>
              <a:buChar char="•"/>
            </a:pPr>
            <a:r>
              <a:rPr lang="en-GB" sz="1400" dirty="0">
                <a:solidFill>
                  <a:srgbClr val="4F81BD"/>
                </a:solidFill>
              </a:rPr>
              <a:t>Utility Bill Analysis</a:t>
            </a:r>
          </a:p>
          <a:p>
            <a:pPr marL="285750" indent="-285750">
              <a:buFont typeface="Arial" panose="020B0604020202020204" pitchFamily="34" charset="0"/>
              <a:buChar char="•"/>
            </a:pPr>
            <a:r>
              <a:rPr lang="en-GB" sz="1400" dirty="0">
                <a:solidFill>
                  <a:srgbClr val="4F81BD"/>
                </a:solidFill>
              </a:rPr>
              <a:t>Fraud Detection</a:t>
            </a:r>
          </a:p>
          <a:p>
            <a:pPr marL="285750" indent="-285750">
              <a:buFont typeface="Arial" panose="020B0604020202020204" pitchFamily="34" charset="0"/>
              <a:buChar char="•"/>
            </a:pPr>
            <a:r>
              <a:rPr lang="en-GB" sz="1400" dirty="0">
                <a:solidFill>
                  <a:srgbClr val="4F81BD"/>
                </a:solidFill>
              </a:rPr>
              <a:t>Manufacturing Documents</a:t>
            </a:r>
          </a:p>
          <a:p>
            <a:pPr marL="285750" indent="-285750">
              <a:buFont typeface="Arial" panose="020B0604020202020204" pitchFamily="34" charset="0"/>
              <a:buChar char="•"/>
            </a:pPr>
            <a:r>
              <a:rPr lang="en-GB" sz="1400" dirty="0">
                <a:solidFill>
                  <a:srgbClr val="4F81BD"/>
                </a:solidFill>
              </a:rPr>
              <a:t>Attendance Management</a:t>
            </a:r>
          </a:p>
          <a:p>
            <a:pPr marL="285750" indent="-285750">
              <a:buFont typeface="Arial" panose="020B0604020202020204" pitchFamily="34" charset="0"/>
              <a:buChar char="•"/>
            </a:pPr>
            <a:r>
              <a:rPr lang="en-GB" sz="1400" dirty="0">
                <a:solidFill>
                  <a:srgbClr val="4F81BD"/>
                </a:solidFill>
              </a:rPr>
              <a:t>Forms and Surveys</a:t>
            </a:r>
          </a:p>
          <a:p>
            <a:pPr marL="285750" indent="-285750">
              <a:buFont typeface="Arial" panose="020B0604020202020204" pitchFamily="34" charset="0"/>
              <a:buChar char="•"/>
            </a:pPr>
            <a:r>
              <a:rPr lang="en-GB" sz="1400" dirty="0">
                <a:solidFill>
                  <a:srgbClr val="4F81BD"/>
                </a:solidFill>
              </a:rPr>
              <a:t>Document Classification</a:t>
            </a:r>
          </a:p>
          <a:p>
            <a:pPr marL="285750" indent="-285750">
              <a:buFont typeface="Arial" panose="020B0604020202020204" pitchFamily="34" charset="0"/>
              <a:buChar char="•"/>
            </a:pPr>
            <a:r>
              <a:rPr lang="en-GB" sz="1400" dirty="0">
                <a:solidFill>
                  <a:srgbClr val="4F81BD"/>
                </a:solidFill>
              </a:rPr>
              <a:t>Taxation Documents</a:t>
            </a:r>
          </a:p>
          <a:p>
            <a:pPr marL="285750" indent="-285750">
              <a:buFont typeface="Arial" panose="020B0604020202020204" pitchFamily="34" charset="0"/>
              <a:buChar char="•"/>
            </a:pPr>
            <a:r>
              <a:rPr lang="en-GB" sz="1400" dirty="0">
                <a:solidFill>
                  <a:srgbClr val="4F81BD"/>
                </a:solidFill>
              </a:rPr>
              <a:t>Report Processing</a:t>
            </a:r>
          </a:p>
          <a:p>
            <a:pPr marL="285750" indent="-285750">
              <a:buFont typeface="Arial" panose="020B0604020202020204" pitchFamily="34" charset="0"/>
              <a:buChar char="•"/>
            </a:pPr>
            <a:r>
              <a:rPr lang="en-GB" sz="1400" dirty="0">
                <a:solidFill>
                  <a:srgbClr val="4F81BD"/>
                </a:solidFill>
              </a:rPr>
              <a:t>Legal Documents</a:t>
            </a:r>
          </a:p>
          <a:p>
            <a:pPr marL="285750" indent="-285750">
              <a:buFont typeface="Arial" panose="020B0604020202020204" pitchFamily="34" charset="0"/>
              <a:buChar char="•"/>
            </a:pPr>
            <a:endParaRPr lang="en-GB" sz="1400" dirty="0">
              <a:solidFill>
                <a:srgbClr val="4F81BD"/>
              </a:solidFill>
            </a:endParaRPr>
          </a:p>
          <a:p>
            <a:pPr marL="285750" indent="-285750">
              <a:buFont typeface="Arial" panose="020B0604020202020204" pitchFamily="34" charset="0"/>
              <a:buChar char="•"/>
            </a:pPr>
            <a:endParaRPr lang="en-GB" sz="1400" dirty="0">
              <a:solidFill>
                <a:srgbClr val="4F81BD"/>
              </a:solidFill>
            </a:endParaRPr>
          </a:p>
        </p:txBody>
      </p:sp>
    </p:spTree>
    <p:extLst>
      <p:ext uri="{BB962C8B-B14F-4D97-AF65-F5344CB8AC3E}">
        <p14:creationId xmlns:p14="http://schemas.microsoft.com/office/powerpoint/2010/main" val="1823854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437"/>
            <a:ext cx="9144000" cy="6465126"/>
          </a:xfrm>
          <a:prstGeom prst="rect">
            <a:avLst/>
          </a:prstGeom>
        </p:spPr>
      </p:pic>
      <p:sp>
        <p:nvSpPr>
          <p:cNvPr id="6" name="TextBox 5"/>
          <p:cNvSpPr txBox="1"/>
          <p:nvPr/>
        </p:nvSpPr>
        <p:spPr>
          <a:xfrm>
            <a:off x="2411760" y="548680"/>
            <a:ext cx="4680520" cy="707886"/>
          </a:xfrm>
          <a:prstGeom prst="rect">
            <a:avLst/>
          </a:prstGeom>
          <a:noFill/>
        </p:spPr>
        <p:txBody>
          <a:bodyPr wrap="square" rtlCol="0">
            <a:spAutoFit/>
          </a:bodyPr>
          <a:lstStyle/>
          <a:p>
            <a:pPr algn="ctr"/>
            <a:r>
              <a:rPr lang="en-GB" sz="4000" dirty="0">
                <a:solidFill>
                  <a:schemeClr val="tx2">
                    <a:lumMod val="60000"/>
                    <a:lumOff val="40000"/>
                  </a:schemeClr>
                </a:solidFill>
              </a:rPr>
              <a:t>Partnerships</a:t>
            </a:r>
          </a:p>
        </p:txBody>
      </p:sp>
      <p:sp>
        <p:nvSpPr>
          <p:cNvPr id="7" name="TextBox 6"/>
          <p:cNvSpPr txBox="1"/>
          <p:nvPr/>
        </p:nvSpPr>
        <p:spPr>
          <a:xfrm>
            <a:off x="2195736" y="1859339"/>
            <a:ext cx="5400600" cy="1815882"/>
          </a:xfrm>
          <a:prstGeom prst="rect">
            <a:avLst/>
          </a:prstGeom>
          <a:noFill/>
        </p:spPr>
        <p:txBody>
          <a:bodyPr wrap="square" rtlCol="0">
            <a:spAutoFit/>
          </a:bodyPr>
          <a:lstStyle/>
          <a:p>
            <a:pPr algn="just"/>
            <a:r>
              <a:rPr lang="en-GB" sz="1400" dirty="0">
                <a:solidFill>
                  <a:srgbClr val="4F81BD"/>
                </a:solidFill>
              </a:rPr>
              <a:t>ChronoScan is represented by resellers of all sizes from SME’s to global corporations  in Europe, Asia, Africa and North America.</a:t>
            </a:r>
          </a:p>
          <a:p>
            <a:pPr algn="just"/>
            <a:endParaRPr lang="en-GB" sz="1400" dirty="0">
              <a:solidFill>
                <a:srgbClr val="4F81BD"/>
              </a:solidFill>
            </a:endParaRPr>
          </a:p>
          <a:p>
            <a:pPr algn="just"/>
            <a:r>
              <a:rPr lang="en-GB" sz="1400" dirty="0">
                <a:solidFill>
                  <a:srgbClr val="4F81BD"/>
                </a:solidFill>
              </a:rPr>
              <a:t>Many of our resellers sell ChronoScan as a value added product to enhance their current products but equally many offer ChronoScan as a standalone product and all are fully trained by us to install and implement ChronoScan for a multitude of  diverse applications.</a:t>
            </a:r>
          </a:p>
          <a:p>
            <a:pPr algn="just"/>
            <a:r>
              <a:rPr lang="en-GB" sz="1400" dirty="0">
                <a:solidFill>
                  <a:srgbClr val="4F81BD"/>
                </a:solidFill>
              </a:rPr>
              <a:t> </a:t>
            </a:r>
          </a:p>
        </p:txBody>
      </p:sp>
    </p:spTree>
    <p:extLst>
      <p:ext uri="{BB962C8B-B14F-4D97-AF65-F5344CB8AC3E}">
        <p14:creationId xmlns:p14="http://schemas.microsoft.com/office/powerpoint/2010/main" val="1644449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437"/>
            <a:ext cx="9144000" cy="6465126"/>
          </a:xfrm>
          <a:prstGeom prst="rect">
            <a:avLst/>
          </a:prstGeom>
        </p:spPr>
      </p:pic>
      <p:sp>
        <p:nvSpPr>
          <p:cNvPr id="6" name="TextBox 5"/>
          <p:cNvSpPr txBox="1"/>
          <p:nvPr/>
        </p:nvSpPr>
        <p:spPr>
          <a:xfrm>
            <a:off x="2411760" y="548680"/>
            <a:ext cx="4680520" cy="707886"/>
          </a:xfrm>
          <a:prstGeom prst="rect">
            <a:avLst/>
          </a:prstGeom>
          <a:noFill/>
        </p:spPr>
        <p:txBody>
          <a:bodyPr wrap="square" rtlCol="0">
            <a:spAutoFit/>
          </a:bodyPr>
          <a:lstStyle/>
          <a:p>
            <a:pPr algn="ctr"/>
            <a:r>
              <a:rPr lang="en-GB" sz="4000" dirty="0">
                <a:solidFill>
                  <a:schemeClr val="tx2">
                    <a:lumMod val="60000"/>
                    <a:lumOff val="40000"/>
                  </a:schemeClr>
                </a:solidFill>
              </a:rPr>
              <a:t>ChronoScan Features</a:t>
            </a:r>
          </a:p>
        </p:txBody>
      </p:sp>
      <p:sp>
        <p:nvSpPr>
          <p:cNvPr id="7" name="TextBox 6"/>
          <p:cNvSpPr txBox="1"/>
          <p:nvPr/>
        </p:nvSpPr>
        <p:spPr>
          <a:xfrm>
            <a:off x="2807804" y="1859339"/>
            <a:ext cx="3888432" cy="2677656"/>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rgbClr val="4F81BD"/>
                </a:solidFill>
              </a:rPr>
              <a:t>Intelligent document recognition</a:t>
            </a:r>
          </a:p>
          <a:p>
            <a:pPr marL="285750" indent="-285750">
              <a:buFont typeface="Arial" panose="020B0604020202020204" pitchFamily="34" charset="0"/>
              <a:buChar char="•"/>
            </a:pPr>
            <a:r>
              <a:rPr lang="en-GB" sz="1400" dirty="0">
                <a:solidFill>
                  <a:srgbClr val="4F81BD"/>
                </a:solidFill>
              </a:rPr>
              <a:t>Zonal OCR</a:t>
            </a:r>
          </a:p>
          <a:p>
            <a:pPr marL="285750" indent="-285750">
              <a:buFont typeface="Arial" panose="020B0604020202020204" pitchFamily="34" charset="0"/>
              <a:buChar char="•"/>
            </a:pPr>
            <a:r>
              <a:rPr lang="en-GB" sz="1400" dirty="0" err="1">
                <a:solidFill>
                  <a:srgbClr val="4F81BD"/>
                </a:solidFill>
              </a:rPr>
              <a:t>IntelliTags</a:t>
            </a:r>
            <a:endParaRPr lang="en-GB" sz="1400" dirty="0">
              <a:solidFill>
                <a:srgbClr val="4F81BD"/>
              </a:solidFill>
            </a:endParaRPr>
          </a:p>
          <a:p>
            <a:pPr marL="285750" indent="-285750">
              <a:buFont typeface="Arial" panose="020B0604020202020204" pitchFamily="34" charset="0"/>
              <a:buChar char="•"/>
            </a:pPr>
            <a:r>
              <a:rPr lang="en-GB" sz="1400" dirty="0">
                <a:solidFill>
                  <a:srgbClr val="4F81BD"/>
                </a:solidFill>
              </a:rPr>
              <a:t>OCR triggers</a:t>
            </a:r>
          </a:p>
          <a:p>
            <a:pPr marL="285750" indent="-285750">
              <a:buFont typeface="Arial" panose="020B0604020202020204" pitchFamily="34" charset="0"/>
              <a:buChar char="•"/>
            </a:pPr>
            <a:r>
              <a:rPr lang="en-GB" sz="1400" dirty="0">
                <a:solidFill>
                  <a:srgbClr val="4F81BD"/>
                </a:solidFill>
              </a:rPr>
              <a:t>Table/line item dismount</a:t>
            </a:r>
          </a:p>
          <a:p>
            <a:pPr marL="285750" indent="-285750">
              <a:buFont typeface="Arial" panose="020B0604020202020204" pitchFamily="34" charset="0"/>
              <a:buChar char="•"/>
            </a:pPr>
            <a:r>
              <a:rPr lang="en-GB" sz="1400" dirty="0">
                <a:solidFill>
                  <a:srgbClr val="4F81BD"/>
                </a:solidFill>
              </a:rPr>
              <a:t>Database integration</a:t>
            </a:r>
          </a:p>
          <a:p>
            <a:pPr marL="285750" indent="-285750">
              <a:buFont typeface="Arial" panose="020B0604020202020204" pitchFamily="34" charset="0"/>
              <a:buChar char="•"/>
            </a:pPr>
            <a:r>
              <a:rPr lang="en-GB" sz="1400" dirty="0">
                <a:solidFill>
                  <a:srgbClr val="4F81BD"/>
                </a:solidFill>
              </a:rPr>
              <a:t>Barcode recognition 1D/2D</a:t>
            </a:r>
          </a:p>
          <a:p>
            <a:pPr marL="285750" indent="-285750">
              <a:buFont typeface="Arial" panose="020B0604020202020204" pitchFamily="34" charset="0"/>
              <a:buChar char="•"/>
            </a:pPr>
            <a:r>
              <a:rPr lang="en-GB" sz="1400" dirty="0" err="1">
                <a:solidFill>
                  <a:srgbClr val="4F81BD"/>
                </a:solidFill>
              </a:rPr>
              <a:t>Hotfolders</a:t>
            </a:r>
            <a:endParaRPr lang="en-GB" sz="1400" dirty="0">
              <a:solidFill>
                <a:srgbClr val="4F81BD"/>
              </a:solidFill>
            </a:endParaRPr>
          </a:p>
          <a:p>
            <a:pPr marL="285750" indent="-285750">
              <a:buFont typeface="Arial" panose="020B0604020202020204" pitchFamily="34" charset="0"/>
              <a:buChar char="•"/>
            </a:pPr>
            <a:r>
              <a:rPr lang="en-GB" sz="1400" dirty="0">
                <a:solidFill>
                  <a:srgbClr val="4F81BD"/>
                </a:solidFill>
              </a:rPr>
              <a:t>Flexible document separation</a:t>
            </a:r>
          </a:p>
          <a:p>
            <a:pPr marL="285750" indent="-285750">
              <a:buFont typeface="Arial" panose="020B0604020202020204" pitchFamily="34" charset="0"/>
              <a:buChar char="•"/>
            </a:pPr>
            <a:r>
              <a:rPr lang="en-GB" sz="1400" dirty="0">
                <a:solidFill>
                  <a:srgbClr val="4F81BD"/>
                </a:solidFill>
              </a:rPr>
              <a:t>Direct PDF text extraction</a:t>
            </a:r>
          </a:p>
          <a:p>
            <a:pPr marL="285750" indent="-285750">
              <a:buFont typeface="Arial" panose="020B0604020202020204" pitchFamily="34" charset="0"/>
              <a:buChar char="•"/>
            </a:pPr>
            <a:r>
              <a:rPr lang="en-GB" sz="1400" dirty="0">
                <a:solidFill>
                  <a:srgbClr val="4F81BD"/>
                </a:solidFill>
              </a:rPr>
              <a:t>Visual Basic Scripting</a:t>
            </a:r>
          </a:p>
          <a:p>
            <a:pPr marL="285750" indent="-285750">
              <a:buFont typeface="Arial" panose="020B0604020202020204" pitchFamily="34" charset="0"/>
              <a:buChar char="•"/>
            </a:pPr>
            <a:r>
              <a:rPr lang="en-GB" sz="1400" dirty="0">
                <a:solidFill>
                  <a:srgbClr val="4F81BD"/>
                </a:solidFill>
              </a:rPr>
              <a:t>Flexible input and export</a:t>
            </a:r>
          </a:p>
        </p:txBody>
      </p:sp>
    </p:spTree>
    <p:extLst>
      <p:ext uri="{BB962C8B-B14F-4D97-AF65-F5344CB8AC3E}">
        <p14:creationId xmlns:p14="http://schemas.microsoft.com/office/powerpoint/2010/main" val="4198673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437"/>
            <a:ext cx="9144000" cy="6465126"/>
          </a:xfrm>
          <a:prstGeom prst="rect">
            <a:avLst/>
          </a:prstGeom>
        </p:spPr>
      </p:pic>
      <p:sp>
        <p:nvSpPr>
          <p:cNvPr id="6" name="TextBox 5"/>
          <p:cNvSpPr txBox="1"/>
          <p:nvPr/>
        </p:nvSpPr>
        <p:spPr>
          <a:xfrm>
            <a:off x="2411760" y="188640"/>
            <a:ext cx="4680520" cy="707886"/>
          </a:xfrm>
          <a:prstGeom prst="rect">
            <a:avLst/>
          </a:prstGeom>
          <a:noFill/>
        </p:spPr>
        <p:txBody>
          <a:bodyPr wrap="square" rtlCol="0">
            <a:spAutoFit/>
          </a:bodyPr>
          <a:lstStyle/>
          <a:p>
            <a:pPr algn="ctr"/>
            <a:r>
              <a:rPr lang="en-GB" sz="4000" dirty="0">
                <a:solidFill>
                  <a:schemeClr val="tx2">
                    <a:lumMod val="60000"/>
                    <a:lumOff val="40000"/>
                  </a:schemeClr>
                </a:solidFill>
              </a:rPr>
              <a:t>ChronoScan Features</a:t>
            </a:r>
          </a:p>
        </p:txBody>
      </p:sp>
      <p:sp>
        <p:nvSpPr>
          <p:cNvPr id="2" name="TextBox 1"/>
          <p:cNvSpPr txBox="1"/>
          <p:nvPr/>
        </p:nvSpPr>
        <p:spPr>
          <a:xfrm>
            <a:off x="1403648" y="1340768"/>
            <a:ext cx="6120680" cy="523220"/>
          </a:xfrm>
          <a:prstGeom prst="rect">
            <a:avLst/>
          </a:prstGeom>
          <a:noFill/>
        </p:spPr>
        <p:txBody>
          <a:bodyPr wrap="square" rtlCol="0">
            <a:spAutoFit/>
          </a:bodyPr>
          <a:lstStyle/>
          <a:p>
            <a:pPr algn="ctr"/>
            <a:r>
              <a:rPr lang="en-GB" sz="2800" dirty="0">
                <a:solidFill>
                  <a:schemeClr val="tx2">
                    <a:lumMod val="60000"/>
                    <a:lumOff val="40000"/>
                  </a:schemeClr>
                </a:solidFill>
              </a:rPr>
              <a:t>IDR – Intelligent Document Recognition</a:t>
            </a:r>
          </a:p>
        </p:txBody>
      </p:sp>
      <p:sp>
        <p:nvSpPr>
          <p:cNvPr id="3" name="TextBox 2"/>
          <p:cNvSpPr txBox="1"/>
          <p:nvPr/>
        </p:nvSpPr>
        <p:spPr>
          <a:xfrm>
            <a:off x="611560" y="1916832"/>
            <a:ext cx="7992888" cy="1015663"/>
          </a:xfrm>
          <a:prstGeom prst="rect">
            <a:avLst/>
          </a:prstGeom>
          <a:noFill/>
        </p:spPr>
        <p:txBody>
          <a:bodyPr wrap="square" rtlCol="0">
            <a:spAutoFit/>
          </a:bodyPr>
          <a:lstStyle/>
          <a:p>
            <a:r>
              <a:rPr lang="en-GB" sz="1400" dirty="0">
                <a:solidFill>
                  <a:srgbClr val="4F81BD"/>
                </a:solidFill>
              </a:rPr>
              <a:t>ChronoScan uses a visual method for recognising/learning document types. Whenever a document is loaded into ChronoScan the IDR will check to see whether the document has been previously recognised/configured and if not a new type will be created.</a:t>
            </a:r>
          </a:p>
          <a:p>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589" y="3140968"/>
            <a:ext cx="3836107" cy="2684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7559" y="3140968"/>
            <a:ext cx="4336929"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7732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437"/>
            <a:ext cx="9144000" cy="6465126"/>
          </a:xfrm>
          <a:prstGeom prst="rect">
            <a:avLst/>
          </a:prstGeom>
        </p:spPr>
      </p:pic>
      <p:sp>
        <p:nvSpPr>
          <p:cNvPr id="6" name="TextBox 5"/>
          <p:cNvSpPr txBox="1"/>
          <p:nvPr/>
        </p:nvSpPr>
        <p:spPr>
          <a:xfrm>
            <a:off x="2411760" y="548680"/>
            <a:ext cx="4680520" cy="707886"/>
          </a:xfrm>
          <a:prstGeom prst="rect">
            <a:avLst/>
          </a:prstGeom>
          <a:noFill/>
        </p:spPr>
        <p:txBody>
          <a:bodyPr wrap="square" rtlCol="0">
            <a:spAutoFit/>
          </a:bodyPr>
          <a:lstStyle/>
          <a:p>
            <a:pPr algn="ctr"/>
            <a:r>
              <a:rPr lang="en-GB" sz="4000" dirty="0">
                <a:solidFill>
                  <a:schemeClr val="tx2">
                    <a:lumMod val="60000"/>
                    <a:lumOff val="40000"/>
                  </a:schemeClr>
                </a:solidFill>
              </a:rPr>
              <a:t>ChronoScan Features</a:t>
            </a:r>
          </a:p>
        </p:txBody>
      </p:sp>
      <p:sp>
        <p:nvSpPr>
          <p:cNvPr id="2" name="TextBox 1"/>
          <p:cNvSpPr txBox="1"/>
          <p:nvPr/>
        </p:nvSpPr>
        <p:spPr>
          <a:xfrm>
            <a:off x="3167844" y="1556792"/>
            <a:ext cx="2808312" cy="584775"/>
          </a:xfrm>
          <a:prstGeom prst="rect">
            <a:avLst/>
          </a:prstGeom>
          <a:noFill/>
        </p:spPr>
        <p:txBody>
          <a:bodyPr wrap="square" rtlCol="0">
            <a:spAutoFit/>
          </a:bodyPr>
          <a:lstStyle/>
          <a:p>
            <a:pPr algn="ctr"/>
            <a:r>
              <a:rPr lang="en-GB" sz="3200" dirty="0">
                <a:solidFill>
                  <a:schemeClr val="tx2">
                    <a:lumMod val="60000"/>
                    <a:lumOff val="40000"/>
                  </a:schemeClr>
                </a:solidFill>
              </a:rPr>
              <a:t>Zonal Capture</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3092" y="3573016"/>
            <a:ext cx="4557815" cy="2297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75555" y="2197894"/>
            <a:ext cx="7992888" cy="738664"/>
          </a:xfrm>
          <a:prstGeom prst="rect">
            <a:avLst/>
          </a:prstGeom>
          <a:noFill/>
        </p:spPr>
        <p:txBody>
          <a:bodyPr wrap="square" rtlCol="0">
            <a:spAutoFit/>
          </a:bodyPr>
          <a:lstStyle/>
          <a:p>
            <a:r>
              <a:rPr lang="en-GB" sz="1400" dirty="0">
                <a:solidFill>
                  <a:srgbClr val="4F81BD"/>
                </a:solidFill>
              </a:rPr>
              <a:t>ChronoScan provides a highly flexible mechanism for zonal capture for single and multi line zones.</a:t>
            </a:r>
          </a:p>
          <a:p>
            <a:r>
              <a:rPr lang="en-GB" sz="1400" dirty="0">
                <a:solidFill>
                  <a:srgbClr val="4F81BD"/>
                </a:solidFill>
              </a:rPr>
              <a:t>Zonal capture is generally used where documents are of a structured or semi-structured nature but may also be used in combination with </a:t>
            </a:r>
            <a:r>
              <a:rPr lang="en-GB" sz="1400" dirty="0" err="1">
                <a:solidFill>
                  <a:srgbClr val="4F81BD"/>
                </a:solidFill>
              </a:rPr>
              <a:t>IntelliTags</a:t>
            </a:r>
            <a:r>
              <a:rPr lang="en-GB" sz="1400" dirty="0">
                <a:solidFill>
                  <a:srgbClr val="4F81BD"/>
                </a:solidFill>
              </a:rPr>
              <a:t> where the data may be of poor quality. </a:t>
            </a:r>
          </a:p>
        </p:txBody>
      </p:sp>
    </p:spTree>
    <p:extLst>
      <p:ext uri="{BB962C8B-B14F-4D97-AF65-F5344CB8AC3E}">
        <p14:creationId xmlns:p14="http://schemas.microsoft.com/office/powerpoint/2010/main" val="2787961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437"/>
            <a:ext cx="9144000" cy="6465126"/>
          </a:xfrm>
          <a:prstGeom prst="rect">
            <a:avLst/>
          </a:prstGeom>
        </p:spPr>
      </p:pic>
      <p:sp>
        <p:nvSpPr>
          <p:cNvPr id="6" name="TextBox 5"/>
          <p:cNvSpPr txBox="1"/>
          <p:nvPr/>
        </p:nvSpPr>
        <p:spPr>
          <a:xfrm>
            <a:off x="2411760" y="548680"/>
            <a:ext cx="4680520" cy="707886"/>
          </a:xfrm>
          <a:prstGeom prst="rect">
            <a:avLst/>
          </a:prstGeom>
          <a:noFill/>
        </p:spPr>
        <p:txBody>
          <a:bodyPr wrap="square" rtlCol="0">
            <a:spAutoFit/>
          </a:bodyPr>
          <a:lstStyle/>
          <a:p>
            <a:pPr algn="ctr"/>
            <a:r>
              <a:rPr lang="en-GB" sz="4000" dirty="0">
                <a:solidFill>
                  <a:schemeClr val="tx2">
                    <a:lumMod val="60000"/>
                    <a:lumOff val="40000"/>
                  </a:schemeClr>
                </a:solidFill>
              </a:rPr>
              <a:t>ChronoScan Features</a:t>
            </a:r>
          </a:p>
        </p:txBody>
      </p:sp>
      <p:sp>
        <p:nvSpPr>
          <p:cNvPr id="2" name="TextBox 1"/>
          <p:cNvSpPr txBox="1"/>
          <p:nvPr/>
        </p:nvSpPr>
        <p:spPr>
          <a:xfrm>
            <a:off x="3167844" y="1556792"/>
            <a:ext cx="2808312" cy="584775"/>
          </a:xfrm>
          <a:prstGeom prst="rect">
            <a:avLst/>
          </a:prstGeom>
          <a:noFill/>
        </p:spPr>
        <p:txBody>
          <a:bodyPr wrap="square" rtlCol="0">
            <a:spAutoFit/>
          </a:bodyPr>
          <a:lstStyle/>
          <a:p>
            <a:pPr algn="ctr"/>
            <a:r>
              <a:rPr lang="en-GB" sz="3200" dirty="0" err="1">
                <a:solidFill>
                  <a:schemeClr val="tx2">
                    <a:lumMod val="60000"/>
                    <a:lumOff val="40000"/>
                  </a:schemeClr>
                </a:solidFill>
              </a:rPr>
              <a:t>IntelliTags</a:t>
            </a:r>
            <a:endParaRPr lang="en-GB" sz="3200" dirty="0">
              <a:solidFill>
                <a:schemeClr val="tx2">
                  <a:lumMod val="60000"/>
                  <a:lumOff val="40000"/>
                </a:schemeClr>
              </a:solidFill>
            </a:endParaRPr>
          </a:p>
        </p:txBody>
      </p:sp>
      <p:sp>
        <p:nvSpPr>
          <p:cNvPr id="3" name="TextBox 2"/>
          <p:cNvSpPr txBox="1"/>
          <p:nvPr/>
        </p:nvSpPr>
        <p:spPr>
          <a:xfrm>
            <a:off x="611559" y="2348880"/>
            <a:ext cx="7992888" cy="1231106"/>
          </a:xfrm>
          <a:prstGeom prst="rect">
            <a:avLst/>
          </a:prstGeom>
          <a:noFill/>
        </p:spPr>
        <p:txBody>
          <a:bodyPr wrap="square" rtlCol="0">
            <a:spAutoFit/>
          </a:bodyPr>
          <a:lstStyle/>
          <a:p>
            <a:r>
              <a:rPr lang="en-GB" sz="1400" dirty="0" err="1">
                <a:solidFill>
                  <a:srgbClr val="4F81BD"/>
                </a:solidFill>
              </a:rPr>
              <a:t>IntelliTags</a:t>
            </a:r>
            <a:r>
              <a:rPr lang="en-GB" sz="1400" dirty="0">
                <a:solidFill>
                  <a:srgbClr val="4F81BD"/>
                </a:solidFill>
              </a:rPr>
              <a:t> provide a mechanism for capturing data from unstructured documents where the same data to be extracted from different documents is not always found in the same position or even the same page.</a:t>
            </a:r>
          </a:p>
          <a:p>
            <a:endParaRPr lang="en-GB" dirty="0"/>
          </a:p>
          <a:p>
            <a:r>
              <a:rPr lang="en-GB" sz="1400" dirty="0" err="1">
                <a:solidFill>
                  <a:srgbClr val="4F81BD"/>
                </a:solidFill>
              </a:rPr>
              <a:t>IntelliTags</a:t>
            </a:r>
            <a:r>
              <a:rPr lang="en-GB" sz="1400" dirty="0">
                <a:solidFill>
                  <a:srgbClr val="4F81BD"/>
                </a:solidFill>
              </a:rPr>
              <a:t> locate a specific text/label  i.e. “Invoice Number” or “Invoice Date” and when found ChronoScan will locate a specific data type in close proximity to the tag.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3041" y="4221088"/>
            <a:ext cx="320992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4965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437"/>
            <a:ext cx="9144000" cy="6465126"/>
          </a:xfrm>
          <a:prstGeom prst="rect">
            <a:avLst/>
          </a:prstGeom>
        </p:spPr>
      </p:pic>
      <p:sp>
        <p:nvSpPr>
          <p:cNvPr id="6" name="TextBox 5"/>
          <p:cNvSpPr txBox="1"/>
          <p:nvPr/>
        </p:nvSpPr>
        <p:spPr>
          <a:xfrm>
            <a:off x="2411760" y="188640"/>
            <a:ext cx="4680520" cy="707886"/>
          </a:xfrm>
          <a:prstGeom prst="rect">
            <a:avLst/>
          </a:prstGeom>
          <a:noFill/>
        </p:spPr>
        <p:txBody>
          <a:bodyPr wrap="square" rtlCol="0">
            <a:spAutoFit/>
          </a:bodyPr>
          <a:lstStyle/>
          <a:p>
            <a:pPr algn="ctr"/>
            <a:r>
              <a:rPr lang="en-GB" sz="4000" dirty="0">
                <a:solidFill>
                  <a:schemeClr val="tx2">
                    <a:lumMod val="60000"/>
                    <a:lumOff val="40000"/>
                  </a:schemeClr>
                </a:solidFill>
              </a:rPr>
              <a:t>ChronoScan Features</a:t>
            </a:r>
          </a:p>
        </p:txBody>
      </p:sp>
      <p:sp>
        <p:nvSpPr>
          <p:cNvPr id="2" name="TextBox 1"/>
          <p:cNvSpPr txBox="1"/>
          <p:nvPr/>
        </p:nvSpPr>
        <p:spPr>
          <a:xfrm>
            <a:off x="1403648" y="980728"/>
            <a:ext cx="6120680" cy="523220"/>
          </a:xfrm>
          <a:prstGeom prst="rect">
            <a:avLst/>
          </a:prstGeom>
          <a:noFill/>
        </p:spPr>
        <p:txBody>
          <a:bodyPr wrap="square" rtlCol="0">
            <a:spAutoFit/>
          </a:bodyPr>
          <a:lstStyle/>
          <a:p>
            <a:pPr algn="ctr"/>
            <a:r>
              <a:rPr lang="en-GB" sz="2800" dirty="0">
                <a:solidFill>
                  <a:schemeClr val="tx2">
                    <a:lumMod val="60000"/>
                    <a:lumOff val="40000"/>
                  </a:schemeClr>
                </a:solidFill>
              </a:rPr>
              <a:t>OCR Triggers</a:t>
            </a:r>
          </a:p>
        </p:txBody>
      </p:sp>
      <p:sp>
        <p:nvSpPr>
          <p:cNvPr id="3" name="TextBox 2"/>
          <p:cNvSpPr txBox="1"/>
          <p:nvPr/>
        </p:nvSpPr>
        <p:spPr>
          <a:xfrm>
            <a:off x="611560" y="1772816"/>
            <a:ext cx="7992888" cy="1661993"/>
          </a:xfrm>
          <a:prstGeom prst="rect">
            <a:avLst/>
          </a:prstGeom>
          <a:noFill/>
        </p:spPr>
        <p:txBody>
          <a:bodyPr wrap="square" rtlCol="0">
            <a:spAutoFit/>
          </a:bodyPr>
          <a:lstStyle/>
          <a:p>
            <a:r>
              <a:rPr lang="en-GB" sz="1400" dirty="0">
                <a:solidFill>
                  <a:srgbClr val="4F81BD"/>
                </a:solidFill>
              </a:rPr>
              <a:t>OCR triggers provide a mechanism to recognise text (static or dynamic) in a specified area of a page (or whole page) and perform an action when the desired text is found. </a:t>
            </a:r>
          </a:p>
          <a:p>
            <a:r>
              <a:rPr lang="en-GB" sz="1400" dirty="0">
                <a:solidFill>
                  <a:srgbClr val="4F81BD"/>
                </a:solidFill>
              </a:rPr>
              <a:t>Triggers can have several associated functions but some of the common functions are;</a:t>
            </a:r>
          </a:p>
          <a:p>
            <a:endParaRPr lang="en-GB" dirty="0"/>
          </a:p>
          <a:p>
            <a:pPr indent="-285750">
              <a:buFont typeface="Arial" panose="020B0604020202020204" pitchFamily="34" charset="0"/>
              <a:buChar char="•"/>
            </a:pPr>
            <a:r>
              <a:rPr lang="en-GB" sz="1400" dirty="0">
                <a:solidFill>
                  <a:srgbClr val="4F81BD"/>
                </a:solidFill>
              </a:rPr>
              <a:t>Locating anchor text to dynamically position a zone</a:t>
            </a:r>
          </a:p>
          <a:p>
            <a:pPr indent="-285750">
              <a:buFont typeface="Arial" panose="020B0604020202020204" pitchFamily="34" charset="0"/>
              <a:buChar char="•"/>
            </a:pPr>
            <a:r>
              <a:rPr lang="en-GB" sz="1400" dirty="0">
                <a:solidFill>
                  <a:srgbClr val="4F81BD"/>
                </a:solidFill>
              </a:rPr>
              <a:t>Splitting a document</a:t>
            </a:r>
          </a:p>
          <a:p>
            <a:pPr indent="-285750">
              <a:buFont typeface="Arial" panose="020B0604020202020204" pitchFamily="34" charset="0"/>
              <a:buChar char="•"/>
            </a:pPr>
            <a:r>
              <a:rPr lang="en-GB" sz="1400" dirty="0">
                <a:solidFill>
                  <a:srgbClr val="4F81BD"/>
                </a:solidFill>
              </a:rPr>
              <a:t>Changing/setting a document type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092437"/>
            <a:ext cx="3879823" cy="2106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0487" y="4092437"/>
            <a:ext cx="4149105" cy="197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06329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3215</TotalTime>
  <Words>1104</Words>
  <Application>Microsoft Office PowerPoint</Application>
  <PresentationFormat>On-screen Show (4:3)</PresentationFormat>
  <Paragraphs>164</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Fowkes</dc:creator>
  <cp:lastModifiedBy>Paul Fowkes</cp:lastModifiedBy>
  <cp:revision>31</cp:revision>
  <dcterms:created xsi:type="dcterms:W3CDTF">2017-06-19T09:01:54Z</dcterms:created>
  <dcterms:modified xsi:type="dcterms:W3CDTF">2018-09-12T12:55:41Z</dcterms:modified>
</cp:coreProperties>
</file>